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ef09d0dc08_2_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g3ef09d0dc08_2_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g3ef09d0dc08_2_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ef09d0dc08_2_29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6" name="Google Shape;356;g3ef09d0dc08_2_29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Dos 196 riscos altos/extremos, 159 (81,1%) são operacionais — refletindo desafios estruturais de pessoal, infraestrutura e tecnologia. Riscos legais somam 23 (11,7%), financeiros 12 (6,1%) e de integridade apenas 2 (1,0%).</a:t>
            </a:r>
            <a:endParaRPr/>
          </a:p>
        </p:txBody>
      </p:sp>
      <p:sp>
        <p:nvSpPr>
          <p:cNvPr id="357" name="Google Shape;357;g3ef09d0dc08_2_29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ef09d0dc08_2_32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2" name="Google Shape;382;g3ef09d0dc08_2_32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ProACE concentra o maior volume (38 riscos), seguida por SIBi (28) e ProPQ (26) — unidades intensivas em assistência estudantil, infraestrutura tecnológica e gestão de convênios. Juntas com PU-SO e PU-São Carlos, essas cinco macrounidades somam cerca de 61% dos riscos críticos.</a:t>
            </a:r>
            <a:endParaRPr/>
          </a:p>
        </p:txBody>
      </p:sp>
      <p:sp>
        <p:nvSpPr>
          <p:cNvPr id="383" name="Google Shape;383;g3ef09d0dc08_2_32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ef09d0dc08_2_355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7" name="Google Shape;417;g3ef09d0dc08_2_355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Os riscos operacionais são, de longe, a maior categoria (81,1%). ProACE, SIBi e ProPQ concentram os casos mais críticos, ligados a pessoal, infraestrutura tecnológica e gestão de convênios.</a:t>
            </a:r>
            <a:endParaRPr/>
          </a:p>
        </p:txBody>
      </p:sp>
      <p:sp>
        <p:nvSpPr>
          <p:cNvPr id="418" name="Google Shape;418;g3ef09d0dc08_2_355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ef09d0dc08_2_38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7" name="Google Shape;447;g3ef09d0dc08_2_38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Todos os 23 riscos legais são extremos. A maior exposição está em ProACE, ProPQ e ProAd, ligada a licenças e regularizações que, se não renovadas, podem levar à interdição de unidades.</a:t>
            </a:r>
            <a:endParaRPr/>
          </a:p>
        </p:txBody>
      </p:sp>
      <p:sp>
        <p:nvSpPr>
          <p:cNvPr id="448" name="Google Shape;448;g3ef09d0dc08_2_38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3ef09d0dc08_2_41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7" name="Google Shape;477;g3ef09d0dc08_2_41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Os 12 riscos financeiros, todos extremos, concentram-se sobretudo em ProACE, refletindo a dependência do PNAES. Sua mitigação depende fortemente de recomposição orçamentária federal.</a:t>
            </a:r>
            <a:endParaRPr/>
          </a:p>
        </p:txBody>
      </p:sp>
      <p:sp>
        <p:nvSpPr>
          <p:cNvPr id="478" name="Google Shape;478;g3ef09d0dc08_2_41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3ef09d0dc08_2_438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3" name="Google Shape;503;g3ef09d0dc08_2_438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Os dois riscos de integridade, ambos extremos, envolvem o monitoramento de prazos junto a órgãos de controle (GR) e a conformidade com a LGPD (ProPlan). O tratamento é conduzido pelo DIRC em articulação com a CGU, no âmbito da Fase 3 do Plano de Integridade.</a:t>
            </a:r>
            <a:endParaRPr/>
          </a:p>
        </p:txBody>
      </p:sp>
      <p:sp>
        <p:nvSpPr>
          <p:cNvPr id="504" name="Google Shape;504;g3ef09d0dc08_2_438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3ef09d0dc08_2_469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5" name="Google Shape;535;g3ef09d0dc08_2_469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estágio de maturidade institucional é avaliado como básico. Diante disso, recomenda-se ao CGIRC a aceitação gerencial de parte dos riscos operacionais estruturais — sem deixar de monitorá-los — enquanto se intensifica o diálogo com MEC, MGI e MPO.</a:t>
            </a:r>
            <a:endParaRPr/>
          </a:p>
        </p:txBody>
      </p:sp>
      <p:sp>
        <p:nvSpPr>
          <p:cNvPr id="536" name="Google Shape;536;g3ef09d0dc08_2_469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3ef09d0dc08_2_488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5" name="Google Shape;555;g3ef09d0dc08_2_488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g3ef09d0dc08_2_488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ef09d0dc08_2_2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g3ef09d0dc08_2_2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g3ef09d0dc08_2_2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ef09d0dc08_2_6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g3ef09d0dc08_2_6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3ef09d0dc08_2_6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ef09d0dc08_2_85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g3ef09d0dc08_2_85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3ef09d0dc08_2_85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ef09d0dc08_2_118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g3ef09d0dc08_2_118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3ef09d0dc08_2_118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ef09d0dc08_2_15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g3ef09d0dc08_2_15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g3ef09d0dc08_2_15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ef09d0dc08_2_18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" name="Google Shape;243;g3ef09d0dc08_2_18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g3ef09d0dc08_2_18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ef09d0dc08_2_225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g3ef09d0dc08_2_225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3ef09d0dc08_2_225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ef09d0dc08_2_25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2" name="Google Shape;312;g3ef09d0dc08_2_25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32 macrounidades administrativas enviaram suas planilhas — 100% de participação. Do total de 867 riscos mapeados, a maioria é de criticidade média (48,1%) ou baixa (29,3%), dentro do apetite a risco. Os 196 riscos altos e extremos (22,6%) são o foco deste relatório e do tratamento formal pelo CGIRC.</a:t>
            </a:r>
            <a:endParaRPr/>
          </a:p>
        </p:txBody>
      </p:sp>
      <p:sp>
        <p:nvSpPr>
          <p:cNvPr id="313" name="Google Shape;313;g3ef09d0dc08_2_25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2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Relationship Id="rId4" Type="http://schemas.openxmlformats.org/officeDocument/2006/relationships/image" Target="../media/image30.jpg"/><Relationship Id="rId5" Type="http://schemas.openxmlformats.org/officeDocument/2006/relationships/hyperlink" Target="https://www.ensinobasico.com/blogue/2114-dizer-39-se-faz-favor-39-e-39-obrigado-39-caiu-em-desuso" TargetMode="External"/><Relationship Id="rId6" Type="http://schemas.openxmlformats.org/officeDocument/2006/relationships/hyperlink" Target="https://creativecommons.org/licenses/by-nc-sa/3.0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5.png"/><Relationship Id="rId7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2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6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18.png"/><Relationship Id="rId5" Type="http://schemas.openxmlformats.org/officeDocument/2006/relationships/image" Target="../media/image16.png"/><Relationship Id="rId6" Type="http://schemas.openxmlformats.org/officeDocument/2006/relationships/image" Target="../media/image12.png"/><Relationship Id="rId7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Relationship Id="rId5" Type="http://schemas.openxmlformats.org/officeDocument/2006/relationships/image" Target="../media/image17.png"/><Relationship Id="rId6" Type="http://schemas.openxmlformats.org/officeDocument/2006/relationships/image" Target="../media/image15.png"/><Relationship Id="rId7" Type="http://schemas.openxmlformats.org/officeDocument/2006/relationships/image" Target="../media/image2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23.png"/><Relationship Id="rId5" Type="http://schemas.openxmlformats.org/officeDocument/2006/relationships/image" Target="../media/image25.png"/><Relationship Id="rId6" Type="http://schemas.openxmlformats.org/officeDocument/2006/relationships/image" Target="../media/image2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Relationship Id="rId4" Type="http://schemas.openxmlformats.org/officeDocument/2006/relationships/image" Target="../media/image24.png"/><Relationship Id="rId5" Type="http://schemas.openxmlformats.org/officeDocument/2006/relationships/image" Target="../media/image29.png"/><Relationship Id="rId6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B2A4A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/>
          <p:nvPr/>
        </p:nvSpPr>
        <p:spPr>
          <a:xfrm>
            <a:off x="519526" y="196178"/>
            <a:ext cx="78867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900"/>
              <a:buFont typeface="Calibri"/>
              <a:buNone/>
            </a:pPr>
            <a:r>
              <a:rPr b="1" i="0" lang="pt-BR" sz="900" u="none" cap="none" strike="noStrike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UNIVERSIDADE FEDERAL DE SÃO CARLOS 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5"/>
          <p:cNvSpPr/>
          <p:nvPr/>
        </p:nvSpPr>
        <p:spPr>
          <a:xfrm>
            <a:off x="421241" y="550486"/>
            <a:ext cx="651510" cy="651510"/>
          </a:xfrm>
          <a:prstGeom prst="ellipse">
            <a:avLst/>
          </a:prstGeom>
          <a:solidFill>
            <a:srgbClr val="2A3F66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university.png" id="59" name="Google Shape;5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1749" y="704153"/>
            <a:ext cx="299695" cy="29969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5"/>
          <p:cNvSpPr/>
          <p:nvPr/>
        </p:nvSpPr>
        <p:spPr>
          <a:xfrm>
            <a:off x="480060" y="1237502"/>
            <a:ext cx="7818120" cy="13030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Cambria"/>
              <a:buNone/>
            </a:pPr>
            <a:r>
              <a:rPr b="1" lang="pt-BR" sz="33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Relatório do Plano de Gestão de Riscos</a:t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5"/>
          <p:cNvSpPr/>
          <p:nvPr/>
        </p:nvSpPr>
        <p:spPr>
          <a:xfrm>
            <a:off x="519526" y="2250911"/>
            <a:ext cx="2282549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2700"/>
              <a:buFont typeface="Cambria"/>
              <a:buNone/>
            </a:pPr>
            <a:r>
              <a:rPr b="1" lang="pt-BR" sz="2700">
                <a:solidFill>
                  <a:srgbClr val="D9A441"/>
                </a:solidFill>
                <a:latin typeface="Cambria"/>
                <a:ea typeface="Cambria"/>
                <a:cs typeface="Cambria"/>
                <a:sym typeface="Cambria"/>
              </a:rPr>
              <a:t>2025 – 2028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5"/>
          <p:cNvSpPr/>
          <p:nvPr/>
        </p:nvSpPr>
        <p:spPr>
          <a:xfrm>
            <a:off x="4301130" y="2161249"/>
            <a:ext cx="3637328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1200"/>
              <a:buFont typeface="Calibri"/>
              <a:buNone/>
            </a:pPr>
            <a:r>
              <a:rPr lang="pt-BR" sz="12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Acompanhamento do período: agosto/2025 a junho/2026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5"/>
          <p:cNvSpPr/>
          <p:nvPr/>
        </p:nvSpPr>
        <p:spPr>
          <a:xfrm>
            <a:off x="411480" y="3806190"/>
            <a:ext cx="8318754" cy="1062990"/>
          </a:xfrm>
          <a:prstGeom prst="roundRect">
            <a:avLst>
              <a:gd fmla="val 5161" name="adj"/>
            </a:avLst>
          </a:prstGeom>
          <a:solidFill>
            <a:srgbClr val="23355A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5"/>
          <p:cNvSpPr/>
          <p:nvPr/>
        </p:nvSpPr>
        <p:spPr>
          <a:xfrm>
            <a:off x="651510" y="3943350"/>
            <a:ext cx="253746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2400"/>
              <a:buFont typeface="Calibri"/>
              <a:buNone/>
            </a:pPr>
            <a:r>
              <a:rPr b="1" lang="pt-BR" sz="2400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CGIRC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5"/>
          <p:cNvSpPr/>
          <p:nvPr/>
        </p:nvSpPr>
        <p:spPr>
          <a:xfrm>
            <a:off x="651510" y="4169664"/>
            <a:ext cx="2537460" cy="617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Ana Beatriz de Oliveira — Reitora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Maria de Jesus Dutra dos Reis — Vice-Reitora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5"/>
          <p:cNvSpPr/>
          <p:nvPr/>
        </p:nvSpPr>
        <p:spPr>
          <a:xfrm>
            <a:off x="3326130" y="3943350"/>
            <a:ext cx="253746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2400"/>
              <a:buFont typeface="Calibri"/>
              <a:buNone/>
            </a:pPr>
            <a:r>
              <a:rPr b="1" lang="pt-BR" sz="2400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ProPlan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5"/>
          <p:cNvSpPr/>
          <p:nvPr/>
        </p:nvSpPr>
        <p:spPr>
          <a:xfrm>
            <a:off x="3326130" y="4169664"/>
            <a:ext cx="2537460" cy="617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Luiz Eduardo Moschini — Pró-Reitor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Rogerio Fortunato Júnior — Pró-Reitor Adjunto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5"/>
          <p:cNvSpPr/>
          <p:nvPr/>
        </p:nvSpPr>
        <p:spPr>
          <a:xfrm>
            <a:off x="6000750" y="3943350"/>
            <a:ext cx="253746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2400"/>
              <a:buFont typeface="Calibri"/>
              <a:buNone/>
            </a:pPr>
            <a:r>
              <a:rPr b="1" lang="pt-BR" sz="2400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DIRC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5"/>
          <p:cNvSpPr/>
          <p:nvPr/>
        </p:nvSpPr>
        <p:spPr>
          <a:xfrm>
            <a:off x="6000750" y="4169664"/>
            <a:ext cx="2537460" cy="617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Felizardo Delgado — Administrador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5"/>
          <p:cNvSpPr/>
          <p:nvPr/>
        </p:nvSpPr>
        <p:spPr>
          <a:xfrm>
            <a:off x="411480" y="4924044"/>
            <a:ext cx="8318754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497B8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8497B8"/>
                </a:solidFill>
                <a:latin typeface="Calibri"/>
                <a:ea typeface="Calibri"/>
                <a:cs typeface="Calibri"/>
                <a:sym typeface="Calibri"/>
              </a:rPr>
              <a:t>Comitê de Gestão de Integridade, Riscos e Controles  •  Junho/2026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91355" y="704153"/>
            <a:ext cx="3372327" cy="41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14183" y="525362"/>
            <a:ext cx="2786173" cy="5292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8FB"/>
        </a:solid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4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04 — RISCOS ALTOS E EXTREMOS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24"/>
          <p:cNvSpPr/>
          <p:nvPr/>
        </p:nvSpPr>
        <p:spPr>
          <a:xfrm>
            <a:off x="546100" y="598043"/>
            <a:ext cx="7771384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700"/>
              <a:buFont typeface="Cambria"/>
              <a:buNone/>
            </a:pPr>
            <a:r>
              <a:rPr b="1" lang="pt-BR" sz="2700">
                <a:solidFill>
                  <a:srgbClr val="C55A11"/>
                </a:solidFill>
                <a:latin typeface="Cambria"/>
                <a:ea typeface="Cambria"/>
                <a:cs typeface="Cambria"/>
                <a:sym typeface="Cambria"/>
              </a:rPr>
              <a:t>196 Riscos Críticos: Predomínio do Operacional</a:t>
            </a:r>
            <a:endParaRPr sz="27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24"/>
          <p:cNvSpPr/>
          <p:nvPr/>
        </p:nvSpPr>
        <p:spPr>
          <a:xfrm>
            <a:off x="411480" y="1474470"/>
            <a:ext cx="178308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100"/>
              <a:buFont typeface="Calibri"/>
              <a:buNone/>
            </a:pPr>
            <a:r>
              <a:rPr b="1" lang="pt-BR" sz="21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Operacional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24"/>
          <p:cNvSpPr/>
          <p:nvPr/>
        </p:nvSpPr>
        <p:spPr>
          <a:xfrm>
            <a:off x="2318004" y="1604772"/>
            <a:ext cx="4644923" cy="342900"/>
          </a:xfrm>
          <a:prstGeom prst="roundRect">
            <a:avLst>
              <a:gd fmla="val 8000" name="adj"/>
            </a:avLst>
          </a:prstGeom>
          <a:solidFill>
            <a:srgbClr val="EBEEF4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24"/>
          <p:cNvSpPr/>
          <p:nvPr/>
        </p:nvSpPr>
        <p:spPr>
          <a:xfrm>
            <a:off x="2318004" y="1604772"/>
            <a:ext cx="4644923" cy="342900"/>
          </a:xfrm>
          <a:prstGeom prst="roundRect">
            <a:avLst>
              <a:gd fmla="val 8000" name="adj"/>
            </a:avLst>
          </a:prstGeom>
          <a:solidFill>
            <a:srgbClr val="1B2A4A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24"/>
          <p:cNvSpPr/>
          <p:nvPr/>
        </p:nvSpPr>
        <p:spPr>
          <a:xfrm>
            <a:off x="7198640" y="1472692"/>
            <a:ext cx="164592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700"/>
              <a:buFont typeface="Calibri"/>
              <a:buNone/>
            </a:pPr>
            <a:r>
              <a:rPr b="1" lang="pt-BR" sz="17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159  •  81,1%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24"/>
          <p:cNvSpPr/>
          <p:nvPr/>
        </p:nvSpPr>
        <p:spPr>
          <a:xfrm>
            <a:off x="411480" y="2228850"/>
            <a:ext cx="178308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100"/>
              <a:buFont typeface="Calibri"/>
              <a:buNone/>
            </a:pPr>
            <a:r>
              <a:rPr b="1" lang="pt-BR" sz="21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Legal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24"/>
          <p:cNvSpPr/>
          <p:nvPr/>
        </p:nvSpPr>
        <p:spPr>
          <a:xfrm>
            <a:off x="2318004" y="2359152"/>
            <a:ext cx="4644923" cy="342900"/>
          </a:xfrm>
          <a:prstGeom prst="roundRect">
            <a:avLst>
              <a:gd fmla="val 8000" name="adj"/>
            </a:avLst>
          </a:prstGeom>
          <a:solidFill>
            <a:srgbClr val="EBEEF4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24"/>
          <p:cNvSpPr/>
          <p:nvPr/>
        </p:nvSpPr>
        <p:spPr>
          <a:xfrm>
            <a:off x="2318004" y="2359152"/>
            <a:ext cx="671907" cy="342900"/>
          </a:xfrm>
          <a:prstGeom prst="roundRect">
            <a:avLst>
              <a:gd fmla="val 8000" name="adj"/>
            </a:avLst>
          </a:prstGeom>
          <a:solidFill>
            <a:srgbClr val="5D7290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24"/>
          <p:cNvSpPr/>
          <p:nvPr/>
        </p:nvSpPr>
        <p:spPr>
          <a:xfrm>
            <a:off x="7198640" y="2227072"/>
            <a:ext cx="164592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1700"/>
              <a:buFont typeface="Calibri"/>
              <a:buNone/>
            </a:pPr>
            <a:r>
              <a:rPr b="1" lang="pt-BR" sz="1700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  23  •  11,7%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24"/>
          <p:cNvSpPr/>
          <p:nvPr/>
        </p:nvSpPr>
        <p:spPr>
          <a:xfrm>
            <a:off x="411480" y="2983230"/>
            <a:ext cx="178308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100"/>
              <a:buFont typeface="Calibri"/>
              <a:buNone/>
            </a:pPr>
            <a:r>
              <a:rPr b="1" lang="pt-BR" sz="21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Financeiro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24"/>
          <p:cNvSpPr/>
          <p:nvPr/>
        </p:nvSpPr>
        <p:spPr>
          <a:xfrm>
            <a:off x="2318004" y="3113532"/>
            <a:ext cx="4644923" cy="342900"/>
          </a:xfrm>
          <a:prstGeom prst="roundRect">
            <a:avLst>
              <a:gd fmla="val 8000" name="adj"/>
            </a:avLst>
          </a:prstGeom>
          <a:solidFill>
            <a:srgbClr val="EBEEF4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24"/>
          <p:cNvSpPr/>
          <p:nvPr/>
        </p:nvSpPr>
        <p:spPr>
          <a:xfrm>
            <a:off x="2318004" y="3113532"/>
            <a:ext cx="350560" cy="342900"/>
          </a:xfrm>
          <a:prstGeom prst="roundRect">
            <a:avLst>
              <a:gd fmla="val 8000" name="adj"/>
            </a:avLst>
          </a:prstGeom>
          <a:solidFill>
            <a:srgbClr val="D9A44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24"/>
          <p:cNvSpPr/>
          <p:nvPr/>
        </p:nvSpPr>
        <p:spPr>
          <a:xfrm>
            <a:off x="7198640" y="2981452"/>
            <a:ext cx="164592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1700"/>
              <a:buFont typeface="Calibri"/>
              <a:buNone/>
            </a:pPr>
            <a:r>
              <a:rPr b="1" lang="pt-BR" sz="1700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   12  •  6,1%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24"/>
          <p:cNvSpPr/>
          <p:nvPr/>
        </p:nvSpPr>
        <p:spPr>
          <a:xfrm>
            <a:off x="411480" y="3737610"/>
            <a:ext cx="178308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100"/>
              <a:buFont typeface="Calibri"/>
              <a:buNone/>
            </a:pPr>
            <a:r>
              <a:rPr b="1" lang="pt-BR" sz="21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Integridade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24"/>
          <p:cNvSpPr/>
          <p:nvPr/>
        </p:nvSpPr>
        <p:spPr>
          <a:xfrm>
            <a:off x="2318004" y="3867912"/>
            <a:ext cx="4644923" cy="342900"/>
          </a:xfrm>
          <a:prstGeom prst="roundRect">
            <a:avLst>
              <a:gd fmla="val 8000" name="adj"/>
            </a:avLst>
          </a:prstGeom>
          <a:solidFill>
            <a:srgbClr val="EBEEF4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24"/>
          <p:cNvSpPr/>
          <p:nvPr/>
        </p:nvSpPr>
        <p:spPr>
          <a:xfrm>
            <a:off x="2318004" y="3867912"/>
            <a:ext cx="96012" cy="342900"/>
          </a:xfrm>
          <a:prstGeom prst="roundRect">
            <a:avLst>
              <a:gd fmla="val 28571" name="adj"/>
            </a:avLst>
          </a:prstGeom>
          <a:solidFill>
            <a:srgbClr val="C0392B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24"/>
          <p:cNvSpPr/>
          <p:nvPr/>
        </p:nvSpPr>
        <p:spPr>
          <a:xfrm>
            <a:off x="7198640" y="3735832"/>
            <a:ext cx="164592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392B"/>
              </a:buClr>
              <a:buSzPts val="1700"/>
              <a:buFont typeface="Calibri"/>
              <a:buNone/>
            </a:pPr>
            <a:r>
              <a:rPr b="1" lang="pt-BR" sz="1700">
                <a:solidFill>
                  <a:srgbClr val="C0392B"/>
                </a:solidFill>
                <a:latin typeface="Calibri"/>
                <a:ea typeface="Calibri"/>
                <a:cs typeface="Calibri"/>
                <a:sym typeface="Calibri"/>
              </a:rPr>
              <a:t>     2  •  1,0%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24"/>
          <p:cNvSpPr/>
          <p:nvPr/>
        </p:nvSpPr>
        <p:spPr>
          <a:xfrm>
            <a:off x="411480" y="4574286"/>
            <a:ext cx="8320811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200"/>
              <a:buFont typeface="Calibri"/>
              <a:buNone/>
            </a:pPr>
            <a:r>
              <a:rPr b="1" i="1" lang="pt-BR" sz="12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Nenhum risco foi classificado na categoria Reputação/Imagem neste ciclo</a:t>
            </a:r>
            <a:r>
              <a:rPr i="1" lang="pt-BR" sz="12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; recomenda-se monitoramento contínuo dessa tipologia.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24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24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8FB"/>
        </a:solidFill>
      </p:bgPr>
    </p:bg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5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04 — RISCOS ALTOS E EXTREMOS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25"/>
          <p:cNvSpPr/>
          <p:nvPr/>
        </p:nvSpPr>
        <p:spPr>
          <a:xfrm>
            <a:off x="1203160" y="462915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100"/>
              <a:buFont typeface="Cambria"/>
              <a:buNone/>
            </a:pPr>
            <a:r>
              <a:rPr b="1" lang="pt-BR" sz="21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61% dos Riscos Críticos em Apenas 5 Macrounidades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25"/>
          <p:cNvSpPr/>
          <p:nvPr/>
        </p:nvSpPr>
        <p:spPr>
          <a:xfrm>
            <a:off x="411480" y="1268730"/>
            <a:ext cx="2400300" cy="3188970"/>
          </a:xfrm>
          <a:prstGeom prst="roundRect">
            <a:avLst>
              <a:gd fmla="val 2857" name="adj"/>
            </a:avLst>
          </a:prstGeom>
          <a:solidFill>
            <a:srgbClr val="1B2A4A"/>
          </a:solidFill>
          <a:ln>
            <a:noFill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25"/>
          <p:cNvSpPr/>
          <p:nvPr/>
        </p:nvSpPr>
        <p:spPr>
          <a:xfrm>
            <a:off x="1174433" y="1481328"/>
            <a:ext cx="874395" cy="90297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alert.png" id="389" name="Google Shape;38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80687" y="1649006"/>
            <a:ext cx="466687" cy="466687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25"/>
          <p:cNvSpPr/>
          <p:nvPr/>
        </p:nvSpPr>
        <p:spPr>
          <a:xfrm>
            <a:off x="411480" y="2400300"/>
            <a:ext cx="240030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Cambria"/>
              <a:buNone/>
            </a:pPr>
            <a:r>
              <a:rPr b="1" lang="pt-BR" sz="39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≈61%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25"/>
          <p:cNvSpPr/>
          <p:nvPr/>
        </p:nvSpPr>
        <p:spPr>
          <a:xfrm>
            <a:off x="685800" y="3098292"/>
            <a:ext cx="185166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Calibri"/>
              <a:buNone/>
            </a:pPr>
            <a:r>
              <a:rPr b="1" lang="pt-BR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196 riscos </a:t>
            </a:r>
            <a:r>
              <a:rPr b="1" lang="pt-BR" sz="12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críticos </a:t>
            </a:r>
            <a:r>
              <a:rPr lang="pt-BR" sz="11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(altos e extremos) concentram-se em </a:t>
            </a:r>
            <a:r>
              <a:rPr b="1" lang="pt-BR" sz="11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apenas </a:t>
            </a:r>
            <a:r>
              <a:rPr b="1" lang="pt-BR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pt-BR" sz="11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 das 32 macrounidades administrativas.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25"/>
          <p:cNvSpPr/>
          <p:nvPr/>
        </p:nvSpPr>
        <p:spPr>
          <a:xfrm>
            <a:off x="3120390" y="1268730"/>
            <a:ext cx="1268730" cy="534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ProACE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25"/>
          <p:cNvSpPr/>
          <p:nvPr/>
        </p:nvSpPr>
        <p:spPr>
          <a:xfrm>
            <a:off x="4512564" y="1392174"/>
            <a:ext cx="2793263" cy="288036"/>
          </a:xfrm>
          <a:prstGeom prst="roundRect">
            <a:avLst>
              <a:gd fmla="val 9524" name="adj"/>
            </a:avLst>
          </a:prstGeom>
          <a:solidFill>
            <a:srgbClr val="EBEEF4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25"/>
          <p:cNvSpPr/>
          <p:nvPr/>
        </p:nvSpPr>
        <p:spPr>
          <a:xfrm>
            <a:off x="4512564" y="1392174"/>
            <a:ext cx="2793263" cy="288036"/>
          </a:xfrm>
          <a:prstGeom prst="roundRect">
            <a:avLst>
              <a:gd fmla="val 9524" name="adj"/>
            </a:avLst>
          </a:prstGeom>
          <a:solidFill>
            <a:srgbClr val="FF0000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25"/>
          <p:cNvSpPr/>
          <p:nvPr/>
        </p:nvSpPr>
        <p:spPr>
          <a:xfrm>
            <a:off x="7763313" y="1278255"/>
            <a:ext cx="1303020" cy="534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38  •  19,4%</a:t>
            </a:r>
            <a:endParaRPr sz="15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25"/>
          <p:cNvSpPr/>
          <p:nvPr/>
        </p:nvSpPr>
        <p:spPr>
          <a:xfrm>
            <a:off x="3120390" y="1920240"/>
            <a:ext cx="1268730" cy="534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SIBi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25"/>
          <p:cNvSpPr/>
          <p:nvPr/>
        </p:nvSpPr>
        <p:spPr>
          <a:xfrm>
            <a:off x="4512564" y="2043684"/>
            <a:ext cx="2793263" cy="288036"/>
          </a:xfrm>
          <a:prstGeom prst="roundRect">
            <a:avLst>
              <a:gd fmla="val 9524" name="adj"/>
            </a:avLst>
          </a:prstGeom>
          <a:solidFill>
            <a:srgbClr val="EBEEF4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25"/>
          <p:cNvSpPr/>
          <p:nvPr/>
        </p:nvSpPr>
        <p:spPr>
          <a:xfrm>
            <a:off x="4512564" y="2043684"/>
            <a:ext cx="2058194" cy="288036"/>
          </a:xfrm>
          <a:prstGeom prst="roundRect">
            <a:avLst>
              <a:gd fmla="val 9524" name="adj"/>
            </a:avLst>
          </a:prstGeom>
          <a:solidFill>
            <a:srgbClr val="C00000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25"/>
          <p:cNvSpPr/>
          <p:nvPr/>
        </p:nvSpPr>
        <p:spPr>
          <a:xfrm>
            <a:off x="7763313" y="1929765"/>
            <a:ext cx="1303020" cy="534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28  •  14,3%</a:t>
            </a:r>
            <a:endParaRPr sz="15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25"/>
          <p:cNvSpPr/>
          <p:nvPr/>
        </p:nvSpPr>
        <p:spPr>
          <a:xfrm>
            <a:off x="3120390" y="2571750"/>
            <a:ext cx="1268730" cy="534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ProPQ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25"/>
          <p:cNvSpPr/>
          <p:nvPr/>
        </p:nvSpPr>
        <p:spPr>
          <a:xfrm>
            <a:off x="4512564" y="2695194"/>
            <a:ext cx="2793263" cy="288036"/>
          </a:xfrm>
          <a:prstGeom prst="roundRect">
            <a:avLst>
              <a:gd fmla="val 9524" name="adj"/>
            </a:avLst>
          </a:prstGeom>
          <a:solidFill>
            <a:srgbClr val="EBEEF4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25"/>
          <p:cNvSpPr/>
          <p:nvPr/>
        </p:nvSpPr>
        <p:spPr>
          <a:xfrm>
            <a:off x="4512564" y="2695194"/>
            <a:ext cx="1911180" cy="288036"/>
          </a:xfrm>
          <a:prstGeom prst="roundRect">
            <a:avLst>
              <a:gd fmla="val 9524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25"/>
          <p:cNvSpPr/>
          <p:nvPr/>
        </p:nvSpPr>
        <p:spPr>
          <a:xfrm>
            <a:off x="7763313" y="2581275"/>
            <a:ext cx="1303020" cy="534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26  •  13,3%</a:t>
            </a:r>
            <a:endParaRPr sz="150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25"/>
          <p:cNvSpPr/>
          <p:nvPr/>
        </p:nvSpPr>
        <p:spPr>
          <a:xfrm>
            <a:off x="3120390" y="3223260"/>
            <a:ext cx="1268730" cy="534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PU-SO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25"/>
          <p:cNvSpPr/>
          <p:nvPr/>
        </p:nvSpPr>
        <p:spPr>
          <a:xfrm>
            <a:off x="4512564" y="3346704"/>
            <a:ext cx="2793263" cy="288036"/>
          </a:xfrm>
          <a:prstGeom prst="roundRect">
            <a:avLst>
              <a:gd fmla="val 9524" name="adj"/>
            </a:avLst>
          </a:prstGeom>
          <a:solidFill>
            <a:srgbClr val="EBEEF4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25"/>
          <p:cNvSpPr/>
          <p:nvPr/>
        </p:nvSpPr>
        <p:spPr>
          <a:xfrm>
            <a:off x="4512564" y="3346704"/>
            <a:ext cx="1102604" cy="288036"/>
          </a:xfrm>
          <a:prstGeom prst="roundRect">
            <a:avLst>
              <a:gd fmla="val 9524" name="adj"/>
            </a:avLst>
          </a:prstGeom>
          <a:solidFill>
            <a:srgbClr val="A8D08C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25"/>
          <p:cNvSpPr/>
          <p:nvPr/>
        </p:nvSpPr>
        <p:spPr>
          <a:xfrm>
            <a:off x="7763313" y="3232785"/>
            <a:ext cx="1303020" cy="534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15  •    7,7%</a:t>
            </a:r>
            <a:endParaRPr sz="1500">
              <a:solidFill>
                <a:srgbClr val="92D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25"/>
          <p:cNvSpPr/>
          <p:nvPr/>
        </p:nvSpPr>
        <p:spPr>
          <a:xfrm>
            <a:off x="3120390" y="3874770"/>
            <a:ext cx="1268730" cy="534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PU-SCarlos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25"/>
          <p:cNvSpPr/>
          <p:nvPr/>
        </p:nvSpPr>
        <p:spPr>
          <a:xfrm>
            <a:off x="4512564" y="3998214"/>
            <a:ext cx="2793263" cy="288036"/>
          </a:xfrm>
          <a:prstGeom prst="roundRect">
            <a:avLst>
              <a:gd fmla="val 9524" name="adj"/>
            </a:avLst>
          </a:prstGeom>
          <a:solidFill>
            <a:srgbClr val="EBEEF4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25"/>
          <p:cNvSpPr/>
          <p:nvPr/>
        </p:nvSpPr>
        <p:spPr>
          <a:xfrm>
            <a:off x="4512564" y="3978783"/>
            <a:ext cx="955590" cy="288036"/>
          </a:xfrm>
          <a:prstGeom prst="roundRect">
            <a:avLst>
              <a:gd fmla="val 9524" name="adj"/>
            </a:avLst>
          </a:prstGeom>
          <a:solidFill>
            <a:srgbClr val="00B050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25"/>
          <p:cNvSpPr/>
          <p:nvPr/>
        </p:nvSpPr>
        <p:spPr>
          <a:xfrm>
            <a:off x="7763313" y="3884295"/>
            <a:ext cx="1303020" cy="534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13  •    6,6%</a:t>
            </a:r>
            <a:endParaRPr sz="15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25"/>
          <p:cNvSpPr/>
          <p:nvPr/>
        </p:nvSpPr>
        <p:spPr>
          <a:xfrm>
            <a:off x="3120390" y="4594860"/>
            <a:ext cx="5611901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i="1"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As demais 27 macrounidades respondem pelos 39% restantes (76 riscos), de forma mais pulverizada.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25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25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8FB"/>
        </a:solidFill>
      </p:bgPr>
    </p:bg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6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04.1 — RISCOS OPERACIONAIS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26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b="1" lang="pt-BR" sz="24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159 Riscos Operacionais — </a:t>
            </a:r>
            <a:r>
              <a:rPr b="1" lang="pt-BR" sz="2400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81,1% dos Riscos Críticos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26"/>
          <p:cNvSpPr/>
          <p:nvPr/>
        </p:nvSpPr>
        <p:spPr>
          <a:xfrm>
            <a:off x="411480" y="1148715"/>
            <a:ext cx="4834890" cy="720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None/>
            </a:pP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Refletem desafios estruturais das universidades federais: </a:t>
            </a:r>
            <a:r>
              <a:rPr b="1"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déficit de pessoal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técnico-administrativo, </a:t>
            </a:r>
            <a:r>
              <a:rPr b="1"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infraestrutura física deteriorada, obsolescência tecnológica e dependência orçamentária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— fatores que em parte </a:t>
            </a:r>
            <a:r>
              <a:rPr b="1"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extrapolam a governabilidade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das unidades.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26"/>
          <p:cNvSpPr/>
          <p:nvPr/>
        </p:nvSpPr>
        <p:spPr>
          <a:xfrm>
            <a:off x="411480" y="2077974"/>
            <a:ext cx="483489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b="1" lang="pt-BR" sz="14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Casos críticos identificados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26"/>
          <p:cNvSpPr/>
          <p:nvPr/>
        </p:nvSpPr>
        <p:spPr>
          <a:xfrm>
            <a:off x="411480" y="2393442"/>
            <a:ext cx="4834890" cy="507492"/>
          </a:xfrm>
          <a:prstGeom prst="roundRect">
            <a:avLst>
              <a:gd fmla="val 10811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26"/>
          <p:cNvSpPr/>
          <p:nvPr/>
        </p:nvSpPr>
        <p:spPr>
          <a:xfrm>
            <a:off x="534924" y="2530602"/>
            <a:ext cx="891540" cy="233172"/>
          </a:xfrm>
          <a:prstGeom prst="roundRect">
            <a:avLst>
              <a:gd fmla="val 50000" name="adj"/>
            </a:avLst>
          </a:prstGeom>
          <a:solidFill>
            <a:srgbClr val="1B2A4A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26"/>
          <p:cNvSpPr/>
          <p:nvPr/>
        </p:nvSpPr>
        <p:spPr>
          <a:xfrm>
            <a:off x="534924" y="2530602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ProACE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26"/>
          <p:cNvSpPr/>
          <p:nvPr/>
        </p:nvSpPr>
        <p:spPr>
          <a:xfrm>
            <a:off x="1543050" y="2393442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Assistência estudantil, saúde mental e moradia universitária, sob restrição orçamentária do PNAES.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26"/>
          <p:cNvSpPr/>
          <p:nvPr/>
        </p:nvSpPr>
        <p:spPr>
          <a:xfrm>
            <a:off x="411480" y="2996946"/>
            <a:ext cx="4834890" cy="507492"/>
          </a:xfrm>
          <a:prstGeom prst="roundRect">
            <a:avLst>
              <a:gd fmla="val 10811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26"/>
          <p:cNvSpPr/>
          <p:nvPr/>
        </p:nvSpPr>
        <p:spPr>
          <a:xfrm>
            <a:off x="534924" y="3134106"/>
            <a:ext cx="891540" cy="233172"/>
          </a:xfrm>
          <a:prstGeom prst="roundRect">
            <a:avLst>
              <a:gd fmla="val 50000" name="adj"/>
            </a:avLst>
          </a:prstGeom>
          <a:solidFill>
            <a:srgbClr val="1B2A4A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26"/>
          <p:cNvSpPr/>
          <p:nvPr/>
        </p:nvSpPr>
        <p:spPr>
          <a:xfrm>
            <a:off x="534924" y="3134106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SIBi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26"/>
          <p:cNvSpPr/>
          <p:nvPr/>
        </p:nvSpPr>
        <p:spPr>
          <a:xfrm>
            <a:off x="1543050" y="2996946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Dependência crítica de infraestrutura tecnológica, energia elétrica e conectividade.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26"/>
          <p:cNvSpPr/>
          <p:nvPr/>
        </p:nvSpPr>
        <p:spPr>
          <a:xfrm>
            <a:off x="411480" y="3600450"/>
            <a:ext cx="4834890" cy="507492"/>
          </a:xfrm>
          <a:prstGeom prst="roundRect">
            <a:avLst>
              <a:gd fmla="val 10811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26"/>
          <p:cNvSpPr/>
          <p:nvPr/>
        </p:nvSpPr>
        <p:spPr>
          <a:xfrm>
            <a:off x="534924" y="3737610"/>
            <a:ext cx="891540" cy="233172"/>
          </a:xfrm>
          <a:prstGeom prst="roundRect">
            <a:avLst>
              <a:gd fmla="val 50000" name="adj"/>
            </a:avLst>
          </a:prstGeom>
          <a:solidFill>
            <a:srgbClr val="1B2A4A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26"/>
          <p:cNvSpPr/>
          <p:nvPr/>
        </p:nvSpPr>
        <p:spPr>
          <a:xfrm>
            <a:off x="534924" y="3737610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ProPQ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26"/>
          <p:cNvSpPr/>
          <p:nvPr/>
        </p:nvSpPr>
        <p:spPr>
          <a:xfrm>
            <a:off x="1543050" y="3600450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Gestão de convênios e captação de recursos externos (ex.: FINEP) e conformidade institucional.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26"/>
          <p:cNvSpPr/>
          <p:nvPr/>
        </p:nvSpPr>
        <p:spPr>
          <a:xfrm>
            <a:off x="411480" y="4203954"/>
            <a:ext cx="4834890" cy="507492"/>
          </a:xfrm>
          <a:prstGeom prst="roundRect">
            <a:avLst>
              <a:gd fmla="val 10811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26"/>
          <p:cNvSpPr/>
          <p:nvPr/>
        </p:nvSpPr>
        <p:spPr>
          <a:xfrm>
            <a:off x="534924" y="4341114"/>
            <a:ext cx="891540" cy="233172"/>
          </a:xfrm>
          <a:prstGeom prst="roundRect">
            <a:avLst>
              <a:gd fmla="val 50000" name="adj"/>
            </a:avLst>
          </a:prstGeom>
          <a:solidFill>
            <a:srgbClr val="1B2A4A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26"/>
          <p:cNvSpPr/>
          <p:nvPr/>
        </p:nvSpPr>
        <p:spPr>
          <a:xfrm>
            <a:off x="534924" y="4341114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 / PU-SO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26"/>
          <p:cNvSpPr/>
          <p:nvPr/>
        </p:nvSpPr>
        <p:spPr>
          <a:xfrm>
            <a:off x="1543050" y="4203954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Infraestrutura física, manutenção predial e contaminação hídrica (caso específico da PU-SO).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26"/>
          <p:cNvSpPr/>
          <p:nvPr/>
        </p:nvSpPr>
        <p:spPr>
          <a:xfrm>
            <a:off x="5520690" y="1234440"/>
            <a:ext cx="3211601" cy="3394710"/>
          </a:xfrm>
          <a:prstGeom prst="roundRect">
            <a:avLst>
              <a:gd fmla="val 2135" name="adj"/>
            </a:avLst>
          </a:prstGeom>
          <a:solidFill>
            <a:srgbClr val="1B2A4A"/>
          </a:solidFill>
          <a:ln>
            <a:noFill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26"/>
          <p:cNvSpPr/>
          <p:nvPr/>
        </p:nvSpPr>
        <p:spPr>
          <a:xfrm>
            <a:off x="6121400" y="1385316"/>
            <a:ext cx="201930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lang="pt-BR"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AÇÕES RECOMENDADAS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26"/>
          <p:cNvSpPr/>
          <p:nvPr/>
        </p:nvSpPr>
        <p:spPr>
          <a:xfrm>
            <a:off x="5657850" y="1955799"/>
            <a:ext cx="2951226" cy="2570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46050" lvl="0" marL="13970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Redimensionar a força de trabalho junto ao MEC e ao MGI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46050" lvl="0" marL="139700" marR="0" rtl="0" algn="l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Padronizar e formalizar processos de trabalho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46050" lvl="0" marL="139700" marR="0" rtl="0" algn="l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Modernizar gradualmente a infraestrutura tecnológica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46050" lvl="0" marL="139700" marR="0" rtl="0" algn="l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Estruturar programas de manutenção preventiva predial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46050" lvl="0" marL="139700" marR="0" rtl="0" algn="l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Fortalecer a governança contínua de riscos críticos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26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26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8FB"/>
        </a:solidFill>
      </p:bgPr>
    </p:bg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7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04.2 — RISCOS LEGAIS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27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100"/>
              <a:buFont typeface="Cambria"/>
              <a:buNone/>
            </a:pPr>
            <a:r>
              <a:rPr b="1" lang="pt-BR" sz="2100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23 Riscos Legais </a:t>
            </a:r>
            <a:r>
              <a:rPr b="1" lang="pt-BR" sz="21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— Todos Classificados como Extremos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7"/>
          <p:cNvSpPr/>
          <p:nvPr/>
        </p:nvSpPr>
        <p:spPr>
          <a:xfrm>
            <a:off x="411480" y="1121283"/>
            <a:ext cx="4834890" cy="720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None/>
            </a:pP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Concentram-se na regularização documental e no licenciamento institucional — AVCB, licenças sanitárias e ambientais — cuja ausência pode levar à interdição parcial ou total de bibliotecas, laboratórios e serviços de saúde.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7"/>
          <p:cNvSpPr/>
          <p:nvPr/>
        </p:nvSpPr>
        <p:spPr>
          <a:xfrm>
            <a:off x="1130299" y="2057400"/>
            <a:ext cx="411607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Maior concentração por macrounidade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27"/>
          <p:cNvSpPr/>
          <p:nvPr/>
        </p:nvSpPr>
        <p:spPr>
          <a:xfrm>
            <a:off x="411480" y="2393442"/>
            <a:ext cx="4834890" cy="507492"/>
          </a:xfrm>
          <a:prstGeom prst="roundRect">
            <a:avLst>
              <a:gd fmla="val 10811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27"/>
          <p:cNvSpPr/>
          <p:nvPr/>
        </p:nvSpPr>
        <p:spPr>
          <a:xfrm>
            <a:off x="534924" y="2530602"/>
            <a:ext cx="891540" cy="233172"/>
          </a:xfrm>
          <a:prstGeom prst="roundRect">
            <a:avLst>
              <a:gd fmla="val 50000" name="adj"/>
            </a:avLst>
          </a:prstGeom>
          <a:solidFill>
            <a:srgbClr val="5D7290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27"/>
          <p:cNvSpPr/>
          <p:nvPr/>
        </p:nvSpPr>
        <p:spPr>
          <a:xfrm>
            <a:off x="534924" y="2530602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ProACE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27"/>
          <p:cNvSpPr/>
          <p:nvPr/>
        </p:nvSpPr>
        <p:spPr>
          <a:xfrm>
            <a:off x="1543050" y="2393442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7 riscos legais — maior concentração entre as macrounidades administrativas.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27"/>
          <p:cNvSpPr/>
          <p:nvPr/>
        </p:nvSpPr>
        <p:spPr>
          <a:xfrm>
            <a:off x="411480" y="2996946"/>
            <a:ext cx="4834890" cy="507492"/>
          </a:xfrm>
          <a:prstGeom prst="roundRect">
            <a:avLst>
              <a:gd fmla="val 10811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27"/>
          <p:cNvSpPr/>
          <p:nvPr/>
        </p:nvSpPr>
        <p:spPr>
          <a:xfrm>
            <a:off x="534924" y="3134106"/>
            <a:ext cx="891540" cy="233172"/>
          </a:xfrm>
          <a:prstGeom prst="roundRect">
            <a:avLst>
              <a:gd fmla="val 50000" name="adj"/>
            </a:avLst>
          </a:prstGeom>
          <a:solidFill>
            <a:srgbClr val="5D7290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27"/>
          <p:cNvSpPr/>
          <p:nvPr/>
        </p:nvSpPr>
        <p:spPr>
          <a:xfrm>
            <a:off x="534924" y="3134106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ProPQ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27"/>
          <p:cNvSpPr/>
          <p:nvPr/>
        </p:nvSpPr>
        <p:spPr>
          <a:xfrm>
            <a:off x="1543050" y="2996946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4 riscos legais, vinculados à conformidade de convênios e projetos de pesquisa.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27"/>
          <p:cNvSpPr/>
          <p:nvPr/>
        </p:nvSpPr>
        <p:spPr>
          <a:xfrm>
            <a:off x="411480" y="3600450"/>
            <a:ext cx="4834890" cy="507492"/>
          </a:xfrm>
          <a:prstGeom prst="roundRect">
            <a:avLst>
              <a:gd fmla="val 10811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27"/>
          <p:cNvSpPr/>
          <p:nvPr/>
        </p:nvSpPr>
        <p:spPr>
          <a:xfrm>
            <a:off x="534924" y="3737610"/>
            <a:ext cx="891540" cy="233172"/>
          </a:xfrm>
          <a:prstGeom prst="roundRect">
            <a:avLst>
              <a:gd fmla="val 50000" name="adj"/>
            </a:avLst>
          </a:prstGeom>
          <a:solidFill>
            <a:srgbClr val="5D7290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27"/>
          <p:cNvSpPr/>
          <p:nvPr/>
        </p:nvSpPr>
        <p:spPr>
          <a:xfrm>
            <a:off x="534924" y="3737610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ProAd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27"/>
          <p:cNvSpPr/>
          <p:nvPr/>
        </p:nvSpPr>
        <p:spPr>
          <a:xfrm>
            <a:off x="1543050" y="3600450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3 riscos legais, associados à regularização documental e patrimonial.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27"/>
          <p:cNvSpPr/>
          <p:nvPr/>
        </p:nvSpPr>
        <p:spPr>
          <a:xfrm>
            <a:off x="411480" y="4203954"/>
            <a:ext cx="4834890" cy="507492"/>
          </a:xfrm>
          <a:prstGeom prst="roundRect">
            <a:avLst>
              <a:gd fmla="val 10811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27"/>
          <p:cNvSpPr/>
          <p:nvPr/>
        </p:nvSpPr>
        <p:spPr>
          <a:xfrm>
            <a:off x="534924" y="4341114"/>
            <a:ext cx="891540" cy="233172"/>
          </a:xfrm>
          <a:prstGeom prst="roundRect">
            <a:avLst>
              <a:gd fmla="val 50000" name="adj"/>
            </a:avLst>
          </a:prstGeom>
          <a:solidFill>
            <a:srgbClr val="5D7290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27"/>
          <p:cNvSpPr/>
          <p:nvPr/>
        </p:nvSpPr>
        <p:spPr>
          <a:xfrm>
            <a:off x="534924" y="4341114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Demais UORGs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27"/>
          <p:cNvSpPr/>
          <p:nvPr/>
        </p:nvSpPr>
        <p:spPr>
          <a:xfrm>
            <a:off x="1543050" y="4203954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9 riscos legais distribuídos entre as demais macrounidades administrativas.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27"/>
          <p:cNvSpPr/>
          <p:nvPr/>
        </p:nvSpPr>
        <p:spPr>
          <a:xfrm>
            <a:off x="5651500" y="1213866"/>
            <a:ext cx="3194051" cy="3415284"/>
          </a:xfrm>
          <a:prstGeom prst="roundRect">
            <a:avLst>
              <a:gd fmla="val 2135" name="adj"/>
            </a:avLst>
          </a:prstGeom>
          <a:solidFill>
            <a:srgbClr val="1F3864"/>
          </a:solidFill>
          <a:ln>
            <a:noFill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27"/>
          <p:cNvSpPr/>
          <p:nvPr/>
        </p:nvSpPr>
        <p:spPr>
          <a:xfrm>
            <a:off x="6178550" y="1385316"/>
            <a:ext cx="2334285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lang="pt-BR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AÇÕES RECOMENDADAS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27"/>
          <p:cNvSpPr/>
          <p:nvPr/>
        </p:nvSpPr>
        <p:spPr>
          <a:xfrm>
            <a:off x="5897880" y="1884553"/>
            <a:ext cx="2772689" cy="2811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46050" lvl="0" marL="13970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Elaborar Relatório Técnico Institucional Consolidado para MEC, MGI e MPO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46050" lvl="0" marL="139700" marR="0" rtl="0" algn="l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Instituir força-tarefa para regularização documental e licenciamento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46050" lvl="0" marL="139700" marR="0" rtl="0" algn="l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Priorizar orçamento para adequações legais e de segurança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46050" lvl="0" marL="139700" marR="0" rtl="0" algn="l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Avaliar contratação de seguros patrimoniais para acervos especiais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27"/>
          <p:cNvSpPr/>
          <p:nvPr/>
        </p:nvSpPr>
        <p:spPr>
          <a:xfrm>
            <a:off x="411480" y="491210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27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8FB"/>
        </a:solidFill>
      </p:bgPr>
    </p:bg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8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04.3 — RISCOS FINANCEIROS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28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100"/>
              <a:buFont typeface="Cambria"/>
              <a:buNone/>
            </a:pPr>
            <a:r>
              <a:rPr b="1" lang="pt-BR" sz="2100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12 Riscos Financeiros </a:t>
            </a:r>
            <a:r>
              <a:rPr b="1" lang="pt-BR" sz="21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— Todos Classificados como Extremos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28"/>
          <p:cNvSpPr/>
          <p:nvPr/>
        </p:nvSpPr>
        <p:spPr>
          <a:xfrm>
            <a:off x="411480" y="1234440"/>
            <a:ext cx="4834890" cy="720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000"/>
              <a:buFont typeface="Calibri"/>
              <a:buNone/>
            </a:pPr>
            <a:r>
              <a:rPr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Relacionam-se à insuficiência de recursos orçamentários — em especial do PNAES — comprometendo contratos essenciais, bolsas estudantis e a continuidade de políticas estratégicas de ensino, pesquisa e assistência estudantil.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28"/>
          <p:cNvSpPr/>
          <p:nvPr/>
        </p:nvSpPr>
        <p:spPr>
          <a:xfrm>
            <a:off x="411480" y="2077974"/>
            <a:ext cx="483489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b="1" lang="pt-BR" sz="10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Distribuição por macrounidade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28"/>
          <p:cNvSpPr/>
          <p:nvPr/>
        </p:nvSpPr>
        <p:spPr>
          <a:xfrm>
            <a:off x="411480" y="2393442"/>
            <a:ext cx="4834890" cy="534924"/>
          </a:xfrm>
          <a:prstGeom prst="roundRect">
            <a:avLst>
              <a:gd fmla="val 10256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28"/>
          <p:cNvSpPr/>
          <p:nvPr/>
        </p:nvSpPr>
        <p:spPr>
          <a:xfrm>
            <a:off x="534924" y="2544318"/>
            <a:ext cx="891540" cy="233172"/>
          </a:xfrm>
          <a:prstGeom prst="roundRect">
            <a:avLst>
              <a:gd fmla="val 50000" name="adj"/>
            </a:avLst>
          </a:prstGeom>
          <a:solidFill>
            <a:srgbClr val="D9A44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28"/>
          <p:cNvSpPr/>
          <p:nvPr/>
        </p:nvSpPr>
        <p:spPr>
          <a:xfrm>
            <a:off x="534924" y="2544318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ProACE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28"/>
          <p:cNvSpPr/>
          <p:nvPr/>
        </p:nvSpPr>
        <p:spPr>
          <a:xfrm>
            <a:off x="1543050" y="2393442"/>
            <a:ext cx="3566160" cy="534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7 riscos financeiros — predominantemente ligados ao financiamento via PNAES.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28"/>
          <p:cNvSpPr/>
          <p:nvPr/>
        </p:nvSpPr>
        <p:spPr>
          <a:xfrm>
            <a:off x="411480" y="3024378"/>
            <a:ext cx="4834890" cy="534924"/>
          </a:xfrm>
          <a:prstGeom prst="roundRect">
            <a:avLst>
              <a:gd fmla="val 10256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28"/>
          <p:cNvSpPr/>
          <p:nvPr/>
        </p:nvSpPr>
        <p:spPr>
          <a:xfrm>
            <a:off x="534924" y="3175254"/>
            <a:ext cx="891540" cy="233172"/>
          </a:xfrm>
          <a:prstGeom prst="roundRect">
            <a:avLst>
              <a:gd fmla="val 50000" name="adj"/>
            </a:avLst>
          </a:prstGeom>
          <a:solidFill>
            <a:srgbClr val="D9A44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28"/>
          <p:cNvSpPr/>
          <p:nvPr/>
        </p:nvSpPr>
        <p:spPr>
          <a:xfrm>
            <a:off x="534924" y="3175254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ProGrad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28"/>
          <p:cNvSpPr/>
          <p:nvPr/>
        </p:nvSpPr>
        <p:spPr>
          <a:xfrm>
            <a:off x="1543050" y="3024378"/>
            <a:ext cx="3566160" cy="534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2 riscos financeiros, relacionados a investimentos em ações acadêmicas.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28"/>
          <p:cNvSpPr/>
          <p:nvPr/>
        </p:nvSpPr>
        <p:spPr>
          <a:xfrm>
            <a:off x="411480" y="3655314"/>
            <a:ext cx="4834890" cy="534924"/>
          </a:xfrm>
          <a:prstGeom prst="roundRect">
            <a:avLst>
              <a:gd fmla="val 10256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28"/>
          <p:cNvSpPr/>
          <p:nvPr/>
        </p:nvSpPr>
        <p:spPr>
          <a:xfrm>
            <a:off x="534924" y="3806190"/>
            <a:ext cx="891540" cy="233172"/>
          </a:xfrm>
          <a:prstGeom prst="roundRect">
            <a:avLst>
              <a:gd fmla="val 50000" name="adj"/>
            </a:avLst>
          </a:prstGeom>
          <a:solidFill>
            <a:srgbClr val="D9A44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28"/>
          <p:cNvSpPr/>
          <p:nvPr/>
        </p:nvSpPr>
        <p:spPr>
          <a:xfrm>
            <a:off x="534924" y="3806190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Outras UORGs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28"/>
          <p:cNvSpPr/>
          <p:nvPr/>
        </p:nvSpPr>
        <p:spPr>
          <a:xfrm>
            <a:off x="1543050" y="3655314"/>
            <a:ext cx="3566160" cy="534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ProPQ, PU-Sor e USE — 1 risco financeiro em cada unidade, ligado a recursos específicos de cada área.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28"/>
          <p:cNvSpPr/>
          <p:nvPr/>
        </p:nvSpPr>
        <p:spPr>
          <a:xfrm>
            <a:off x="5498059" y="1231011"/>
            <a:ext cx="3211601" cy="3394710"/>
          </a:xfrm>
          <a:prstGeom prst="roundRect">
            <a:avLst>
              <a:gd fmla="val 2135" name="adj"/>
            </a:avLst>
          </a:prstGeom>
          <a:solidFill>
            <a:srgbClr val="D9A441"/>
          </a:solidFill>
          <a:ln>
            <a:noFill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28"/>
          <p:cNvSpPr/>
          <p:nvPr/>
        </p:nvSpPr>
        <p:spPr>
          <a:xfrm>
            <a:off x="6102350" y="1385316"/>
            <a:ext cx="200025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b="1" lang="pt-BR" sz="14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AÇÕES RECOMENDADAS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28"/>
          <p:cNvSpPr/>
          <p:nvPr/>
        </p:nvSpPr>
        <p:spPr>
          <a:xfrm>
            <a:off x="5740146" y="1954530"/>
            <a:ext cx="2772689" cy="22357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39700" lvl="0" marL="13970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Char char="•"/>
            </a:pPr>
            <a:r>
              <a:rPr lang="pt-B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Elaborar planejamento orçamentário institucional integrado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139700" marR="0" rtl="0" algn="l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Char char="•"/>
            </a:pPr>
            <a:r>
              <a:rPr lang="pt-B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Priorizar estrategicamente recursos para áreas críticas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139700" marR="0" rtl="0" algn="l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Char char="•"/>
            </a:pPr>
            <a:r>
              <a:rPr lang="pt-B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Fortalecer a articulação com órgãos federais de fomento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139700" marR="0" rtl="0" algn="l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Char char="•"/>
            </a:pPr>
            <a:r>
              <a:rPr lang="pt-B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Sistematizar relatórios técnicos para MEC, MGI e MPO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28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28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8FB"/>
        </a:solidFill>
      </p:bgPr>
    </p:bg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9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04.4 — RISCOS À INTEGRIDADE INSTITUCIONAL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29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100"/>
              <a:buFont typeface="Cambria"/>
              <a:buNone/>
            </a:pPr>
            <a:r>
              <a:rPr b="1" lang="pt-BR" sz="2100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2 Riscos à Integridade </a:t>
            </a:r>
            <a:r>
              <a:rPr b="1" lang="pt-BR" sz="21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— Ambos Classificados como Extremos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29"/>
          <p:cNvSpPr/>
          <p:nvPr/>
        </p:nvSpPr>
        <p:spPr>
          <a:xfrm>
            <a:off x="411480" y="1268730"/>
            <a:ext cx="4023246" cy="1748790"/>
          </a:xfrm>
          <a:prstGeom prst="roundRect">
            <a:avLst>
              <a:gd fmla="val 3137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29"/>
          <p:cNvSpPr/>
          <p:nvPr/>
        </p:nvSpPr>
        <p:spPr>
          <a:xfrm>
            <a:off x="617220" y="1474470"/>
            <a:ext cx="445770" cy="44577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balance.png" id="510" name="Google Shape;51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7578" y="1594828"/>
            <a:ext cx="205055" cy="205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29"/>
          <p:cNvSpPr/>
          <p:nvPr/>
        </p:nvSpPr>
        <p:spPr>
          <a:xfrm>
            <a:off x="3371736" y="1543050"/>
            <a:ext cx="857250" cy="274320"/>
          </a:xfrm>
          <a:prstGeom prst="roundRect">
            <a:avLst>
              <a:gd fmla="val 50000" name="adj"/>
            </a:avLst>
          </a:prstGeom>
          <a:solidFill>
            <a:srgbClr val="F4E0DD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29"/>
          <p:cNvSpPr/>
          <p:nvPr/>
        </p:nvSpPr>
        <p:spPr>
          <a:xfrm>
            <a:off x="3371736" y="1543050"/>
            <a:ext cx="85725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392B"/>
              </a:buClr>
              <a:buSzPts val="1100"/>
              <a:buFont typeface="Calibri"/>
              <a:buNone/>
            </a:pPr>
            <a:r>
              <a:rPr b="1" lang="pt-BR" sz="1100">
                <a:solidFill>
                  <a:srgbClr val="C0392B"/>
                </a:solidFill>
                <a:latin typeface="Calibri"/>
                <a:ea typeface="Calibri"/>
                <a:cs typeface="Calibri"/>
                <a:sym typeface="Calibri"/>
              </a:rPr>
              <a:t>Compliance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29"/>
          <p:cNvSpPr/>
          <p:nvPr/>
        </p:nvSpPr>
        <p:spPr>
          <a:xfrm>
            <a:off x="1165860" y="1460754"/>
            <a:ext cx="2103006" cy="445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b="1" lang="pt-BR" sz="14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Gabinete da Reitoria (GR)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29"/>
          <p:cNvSpPr/>
          <p:nvPr/>
        </p:nvSpPr>
        <p:spPr>
          <a:xfrm>
            <a:off x="617220" y="2023110"/>
            <a:ext cx="3611766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None/>
            </a:pPr>
            <a:r>
              <a:rPr b="1"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Descumprimento de prazos legais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— falha no monitoramento de demandas de órgãos de controle (ex.: respostas ao TCU), com potencial responsabilização institucional e prejuízos reputacionais.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29"/>
          <p:cNvSpPr/>
          <p:nvPr/>
        </p:nvSpPr>
        <p:spPr>
          <a:xfrm>
            <a:off x="4709046" y="1268730"/>
            <a:ext cx="4023246" cy="1748790"/>
          </a:xfrm>
          <a:prstGeom prst="roundRect">
            <a:avLst>
              <a:gd fmla="val 3137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29"/>
          <p:cNvSpPr/>
          <p:nvPr/>
        </p:nvSpPr>
        <p:spPr>
          <a:xfrm>
            <a:off x="4914786" y="1474470"/>
            <a:ext cx="445770" cy="44577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integridade.png" id="517" name="Google Shape;517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35144" y="1594828"/>
            <a:ext cx="205054" cy="205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29"/>
          <p:cNvSpPr/>
          <p:nvPr/>
        </p:nvSpPr>
        <p:spPr>
          <a:xfrm>
            <a:off x="7669301" y="1543050"/>
            <a:ext cx="857250" cy="274320"/>
          </a:xfrm>
          <a:prstGeom prst="roundRect">
            <a:avLst>
              <a:gd fmla="val 50000" name="adj"/>
            </a:avLst>
          </a:prstGeom>
          <a:solidFill>
            <a:srgbClr val="F4E0DD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29"/>
          <p:cNvSpPr/>
          <p:nvPr/>
        </p:nvSpPr>
        <p:spPr>
          <a:xfrm>
            <a:off x="7669301" y="1543050"/>
            <a:ext cx="85725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392B"/>
              </a:buClr>
              <a:buSzPts val="1100"/>
              <a:buFont typeface="Calibri"/>
              <a:buNone/>
            </a:pPr>
            <a:r>
              <a:rPr b="1" lang="pt-BR" sz="1100">
                <a:solidFill>
                  <a:srgbClr val="C0392B"/>
                </a:solidFill>
                <a:latin typeface="Calibri"/>
                <a:ea typeface="Calibri"/>
                <a:cs typeface="Calibri"/>
                <a:sym typeface="Calibri"/>
              </a:rPr>
              <a:t>LGPD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29"/>
          <p:cNvSpPr/>
          <p:nvPr/>
        </p:nvSpPr>
        <p:spPr>
          <a:xfrm>
            <a:off x="5463426" y="1460754"/>
            <a:ext cx="2103006" cy="445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b="1" lang="pt-BR" sz="11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Pró-Reitoria de Planejamento, Governança e Gestão (ProPlan)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29"/>
          <p:cNvSpPr/>
          <p:nvPr/>
        </p:nvSpPr>
        <p:spPr>
          <a:xfrm>
            <a:off x="4914786" y="2023110"/>
            <a:ext cx="3611766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None/>
            </a:pPr>
            <a:r>
              <a:rPr b="1"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Tratamento inadequado de dados pessoais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, por ausência ou fragilidade de políticas e capacitação em LGPD, com risco de sanções administrativas e danos aos titulares de dados.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29"/>
          <p:cNvSpPr/>
          <p:nvPr/>
        </p:nvSpPr>
        <p:spPr>
          <a:xfrm>
            <a:off x="2698750" y="3343275"/>
            <a:ext cx="2927351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      MEDIDAS DE MITIGAÇÃO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29"/>
          <p:cNvSpPr/>
          <p:nvPr/>
        </p:nvSpPr>
        <p:spPr>
          <a:xfrm>
            <a:off x="388849" y="3874770"/>
            <a:ext cx="1951616" cy="651510"/>
          </a:xfrm>
          <a:prstGeom prst="roundRect">
            <a:avLst>
              <a:gd fmla="val 8421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29"/>
          <p:cNvSpPr/>
          <p:nvPr/>
        </p:nvSpPr>
        <p:spPr>
          <a:xfrm>
            <a:off x="491719" y="3874770"/>
            <a:ext cx="1745876" cy="6515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b="1" lang="pt-BR" sz="14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Fortalecimento dos controles internos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29"/>
          <p:cNvSpPr/>
          <p:nvPr/>
        </p:nvSpPr>
        <p:spPr>
          <a:xfrm>
            <a:off x="2511914" y="3874770"/>
            <a:ext cx="1951616" cy="651510"/>
          </a:xfrm>
          <a:prstGeom prst="roundRect">
            <a:avLst>
              <a:gd fmla="val 8421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29"/>
          <p:cNvSpPr/>
          <p:nvPr/>
        </p:nvSpPr>
        <p:spPr>
          <a:xfrm>
            <a:off x="2614784" y="3874770"/>
            <a:ext cx="1745876" cy="6515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b="1" lang="pt-BR" sz="14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Monitoramento de prazos legais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29"/>
          <p:cNvSpPr/>
          <p:nvPr/>
        </p:nvSpPr>
        <p:spPr>
          <a:xfrm>
            <a:off x="4634980" y="3874770"/>
            <a:ext cx="1951616" cy="651510"/>
          </a:xfrm>
          <a:prstGeom prst="roundRect">
            <a:avLst>
              <a:gd fmla="val 8421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29"/>
          <p:cNvSpPr/>
          <p:nvPr/>
        </p:nvSpPr>
        <p:spPr>
          <a:xfrm>
            <a:off x="4737850" y="3874770"/>
            <a:ext cx="1745876" cy="6515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b="1" lang="pt-BR" sz="14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Governança de proteção de dados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29"/>
          <p:cNvSpPr/>
          <p:nvPr/>
        </p:nvSpPr>
        <p:spPr>
          <a:xfrm>
            <a:off x="6758044" y="3874770"/>
            <a:ext cx="1951616" cy="651510"/>
          </a:xfrm>
          <a:prstGeom prst="roundRect">
            <a:avLst>
              <a:gd fmla="val 8421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29"/>
          <p:cNvSpPr/>
          <p:nvPr/>
        </p:nvSpPr>
        <p:spPr>
          <a:xfrm>
            <a:off x="6860915" y="3874770"/>
            <a:ext cx="1745876" cy="6515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b="1" lang="pt-BR" sz="14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Capacitação contínua das equipes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29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29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8FB"/>
        </a:solidFill>
      </p:bgPr>
    </p:bg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30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05 — CONSIDERAÇÕES FINAIS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30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b="1" lang="pt-BR" sz="24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Da Identificação à Maturidade: Próximas Etapas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30"/>
          <p:cNvSpPr/>
          <p:nvPr/>
        </p:nvSpPr>
        <p:spPr>
          <a:xfrm>
            <a:off x="411480" y="1234440"/>
            <a:ext cx="48691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None/>
            </a:pP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O ciclo 2026 fortaleceu a cultura de governança e ampliou o conhecimento institucional sobre vulnerabilidades</a:t>
            </a:r>
            <a:r>
              <a:rPr b="1"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100"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None/>
            </a:pPr>
            <a:r>
              <a:rPr b="1"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</a:t>
            </a:r>
            <a:r>
              <a:rPr b="1" lang="pt-BR" sz="12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As próximas etapas incluem: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30"/>
          <p:cNvSpPr/>
          <p:nvPr/>
        </p:nvSpPr>
        <p:spPr>
          <a:xfrm>
            <a:off x="411480" y="2011045"/>
            <a:ext cx="4869180" cy="1738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46050" lvl="0" marL="1397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Char char="●"/>
            </a:pPr>
            <a:r>
              <a:rPr b="1"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Revisão contínua da planilha institucional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, registrando riscos eliminados, mitigados ou reavaliados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46050" lvl="0" marL="139700" marR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Char char="●"/>
            </a:pPr>
            <a:r>
              <a:rPr b="1"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Integração dos planos de riscos e de integridade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aos objetivos do próximo PDI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46050" lvl="0" marL="139700" marR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Char char="●"/>
            </a:pPr>
            <a:r>
              <a:rPr b="1"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Intensificação do diálogo com MEC, MGI e MPO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para recomposição de pessoal e orçamento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46050" lvl="0" marL="139700" marR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Char char="●"/>
            </a:pPr>
            <a:r>
              <a:rPr b="1"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Fortalecimento da cultura de integridade e da gestão baseada em riscos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em todos os campi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30"/>
          <p:cNvSpPr/>
          <p:nvPr/>
        </p:nvSpPr>
        <p:spPr>
          <a:xfrm>
            <a:off x="411480" y="4011930"/>
            <a:ext cx="4869180" cy="651510"/>
          </a:xfrm>
          <a:prstGeom prst="roundRect">
            <a:avLst>
              <a:gd fmla="val 8421" name="adj"/>
            </a:avLst>
          </a:prstGeom>
          <a:solidFill>
            <a:srgbClr val="DDEAF6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30"/>
          <p:cNvSpPr/>
          <p:nvPr/>
        </p:nvSpPr>
        <p:spPr>
          <a:xfrm>
            <a:off x="603504" y="4011930"/>
            <a:ext cx="4485132" cy="6515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00"/>
              <a:buFont typeface="Calibri"/>
              <a:buNone/>
            </a:pPr>
            <a:r>
              <a:rPr i="1" lang="pt-BR" sz="11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 consolidação da gestão de riscos como prática permanente de governança fortalece a capacidade da UFSCar de planejar, priorizar recursos e sustentar suas políticas de ensino, pesquisa, extensão e assistência estudantil.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30"/>
          <p:cNvSpPr/>
          <p:nvPr/>
        </p:nvSpPr>
        <p:spPr>
          <a:xfrm>
            <a:off x="5659348" y="1275588"/>
            <a:ext cx="3177311" cy="3429000"/>
          </a:xfrm>
          <a:prstGeom prst="roundRect">
            <a:avLst>
              <a:gd fmla="val 2158" name="adj"/>
            </a:avLst>
          </a:prstGeom>
          <a:solidFill>
            <a:srgbClr val="C0392B"/>
          </a:solidFill>
          <a:ln>
            <a:noFill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30"/>
          <p:cNvSpPr/>
          <p:nvPr/>
        </p:nvSpPr>
        <p:spPr>
          <a:xfrm>
            <a:off x="5795010" y="1440180"/>
            <a:ext cx="534924" cy="534924"/>
          </a:xfrm>
          <a:prstGeom prst="ellipse">
            <a:avLst/>
          </a:prstGeom>
          <a:solidFill>
            <a:srgbClr val="8E2A1F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alert.png" id="546" name="Google Shape;54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39440" y="1584610"/>
            <a:ext cx="246065" cy="246065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30"/>
          <p:cNvSpPr/>
          <p:nvPr/>
        </p:nvSpPr>
        <p:spPr>
          <a:xfrm>
            <a:off x="6440170" y="1584610"/>
            <a:ext cx="226949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Calibri"/>
              <a:buNone/>
            </a:pPr>
            <a:r>
              <a:rPr b="1" lang="pt-BR" sz="1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ESTÁGIO DE MATURIDADE</a:t>
            </a:r>
            <a:endParaRPr sz="14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30"/>
          <p:cNvSpPr/>
          <p:nvPr/>
        </p:nvSpPr>
        <p:spPr>
          <a:xfrm>
            <a:off x="6874510" y="1841373"/>
            <a:ext cx="1183640" cy="445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mbria"/>
              <a:buNone/>
            </a:pPr>
            <a:r>
              <a:rPr b="1" lang="pt-BR" sz="26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Básico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30"/>
          <p:cNvSpPr/>
          <p:nvPr/>
        </p:nvSpPr>
        <p:spPr>
          <a:xfrm>
            <a:off x="5819774" y="2516887"/>
            <a:ext cx="2697251" cy="6515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pt-BR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Diante do elevado volume de riscos operacionais estruturais, a equipe técnica recomenda ao CGIRC a aceitação gerencial de parte desses riscos.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30"/>
          <p:cNvSpPr/>
          <p:nvPr/>
        </p:nvSpPr>
        <p:spPr>
          <a:xfrm>
            <a:off x="5939440" y="3431160"/>
            <a:ext cx="2601056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6E3E0"/>
              </a:buClr>
              <a:buSzPts val="1100"/>
              <a:buFont typeface="Calibri"/>
              <a:buNone/>
            </a:pPr>
            <a:r>
              <a:rPr i="1" lang="pt-BR" sz="1100">
                <a:solidFill>
                  <a:srgbClr val="F6E3E0"/>
                </a:solidFill>
                <a:latin typeface="Calibri"/>
                <a:ea typeface="Calibri"/>
                <a:cs typeface="Calibri"/>
                <a:sym typeface="Calibri"/>
              </a:rPr>
              <a:t>Isso não significa ausência de monitoramento, mas o reconhecimento de limitações orçamentárias e de pessoal que hoje restringem novas medidas de tratamento.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30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30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16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B2A4A"/>
        </a:solidFill>
      </p:bgPr>
    </p:bg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1"/>
          <p:cNvSpPr/>
          <p:nvPr/>
        </p:nvSpPr>
        <p:spPr>
          <a:xfrm>
            <a:off x="-1714500" y="2948940"/>
            <a:ext cx="4457700" cy="4457700"/>
          </a:xfrm>
          <a:prstGeom prst="ellipse">
            <a:avLst/>
          </a:prstGeom>
          <a:solidFill>
            <a:srgbClr val="121D33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31"/>
          <p:cNvSpPr/>
          <p:nvPr/>
        </p:nvSpPr>
        <p:spPr>
          <a:xfrm>
            <a:off x="1580014" y="272944"/>
            <a:ext cx="1473737" cy="1333205"/>
          </a:xfrm>
          <a:prstGeom prst="ellipse">
            <a:avLst/>
          </a:prstGeom>
          <a:solidFill>
            <a:srgbClr val="2A3F66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university.png" id="560" name="Google Shape;56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2069" y="610586"/>
            <a:ext cx="669626" cy="538195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31"/>
          <p:cNvSpPr/>
          <p:nvPr/>
        </p:nvSpPr>
        <p:spPr>
          <a:xfrm>
            <a:off x="822960" y="1645920"/>
            <a:ext cx="7495794" cy="8915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mbria"/>
              <a:buNone/>
            </a:pPr>
            <a:r>
              <a:rPr b="1" i="1" lang="pt-BR" sz="21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“A gestão de riscos como prática permanente de governança.”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31"/>
          <p:cNvSpPr/>
          <p:nvPr/>
        </p:nvSpPr>
        <p:spPr>
          <a:xfrm>
            <a:off x="514350" y="2633472"/>
            <a:ext cx="7495794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2100"/>
              <a:buFont typeface="Calibri"/>
              <a:buNone/>
            </a:pPr>
            <a:r>
              <a:rPr b="1" lang="pt-BR" sz="2100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CGIRC  •  ProPlan  •  DIRC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31"/>
          <p:cNvSpPr/>
          <p:nvPr/>
        </p:nvSpPr>
        <p:spPr>
          <a:xfrm>
            <a:off x="3095340" y="829818"/>
            <a:ext cx="2698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1400"/>
              <a:buFont typeface="Calibri"/>
              <a:buNone/>
            </a:pPr>
            <a:r>
              <a:rPr lang="pt-BR" sz="14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Universidade Federal de São Carlos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31"/>
          <p:cNvSpPr/>
          <p:nvPr/>
        </p:nvSpPr>
        <p:spPr>
          <a:xfrm>
            <a:off x="2743200" y="3621024"/>
            <a:ext cx="4786225" cy="582930"/>
          </a:xfrm>
          <a:prstGeom prst="roundRect">
            <a:avLst>
              <a:gd fmla="val 11765" name="adj"/>
            </a:avLst>
          </a:prstGeom>
          <a:solidFill>
            <a:srgbClr val="23355A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31"/>
          <p:cNvSpPr/>
          <p:nvPr/>
        </p:nvSpPr>
        <p:spPr>
          <a:xfrm>
            <a:off x="2561858" y="3593592"/>
            <a:ext cx="5148908" cy="582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Inventário completo de riscos: https://www.proplan.ufscar.br/departamentos/gestao-de-riscos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31"/>
          <p:cNvSpPr/>
          <p:nvPr/>
        </p:nvSpPr>
        <p:spPr>
          <a:xfrm>
            <a:off x="411480" y="4924044"/>
            <a:ext cx="8318754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497B8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8497B8"/>
                </a:solidFill>
                <a:latin typeface="Calibri"/>
                <a:ea typeface="Calibri"/>
                <a:cs typeface="Calibri"/>
                <a:sym typeface="Calibri"/>
              </a:rPr>
              <a:t>Relatório de Gestão de Riscos 2025–2028  •  Junho/2026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7" name="Google Shape;567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228" y="3655184"/>
            <a:ext cx="2172994" cy="1488316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31"/>
          <p:cNvSpPr txBox="1"/>
          <p:nvPr/>
        </p:nvSpPr>
        <p:spPr>
          <a:xfrm>
            <a:off x="58228" y="5422219"/>
            <a:ext cx="829806" cy="48474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Esta Foto</a:t>
            </a:r>
            <a:r>
              <a:rPr lang="pt-BR" sz="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Autor Desconhecido está licenciado em </a:t>
            </a:r>
            <a:r>
              <a:rPr lang="pt-BR" sz="7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CC BY-SA-NC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8FB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ROTEIRO DA APRESENTAÇÃO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6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b="1" lang="pt-BR" sz="24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Cinco Blocos para Compreender a Gestão de Riscos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16"/>
          <p:cNvSpPr/>
          <p:nvPr/>
        </p:nvSpPr>
        <p:spPr>
          <a:xfrm>
            <a:off x="411480" y="1268730"/>
            <a:ext cx="2636444" cy="1714500"/>
          </a:xfrm>
          <a:prstGeom prst="roundRect">
            <a:avLst>
              <a:gd fmla="val 3200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630936" y="1488186"/>
            <a:ext cx="493776" cy="493776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objetivo.png" id="82" name="Google Shape;8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4255" y="1621505"/>
            <a:ext cx="227137" cy="227137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/>
          <p:nvPr/>
        </p:nvSpPr>
        <p:spPr>
          <a:xfrm>
            <a:off x="2458382" y="1271447"/>
            <a:ext cx="51435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7DEE9"/>
              </a:buClr>
              <a:buSzPts val="1700"/>
              <a:buFont typeface="Cambria"/>
              <a:buNone/>
            </a:pPr>
            <a:r>
              <a:rPr b="1" lang="pt-BR" sz="1700">
                <a:solidFill>
                  <a:srgbClr val="D7DEE9"/>
                </a:solidFill>
                <a:latin typeface="Cambria"/>
                <a:ea typeface="Cambria"/>
                <a:cs typeface="Cambria"/>
                <a:sym typeface="Cambria"/>
              </a:rPr>
              <a:t>01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6"/>
          <p:cNvSpPr/>
          <p:nvPr/>
        </p:nvSpPr>
        <p:spPr>
          <a:xfrm>
            <a:off x="1228075" y="1621505"/>
            <a:ext cx="219753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Fundamentos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6"/>
          <p:cNvSpPr/>
          <p:nvPr/>
        </p:nvSpPr>
        <p:spPr>
          <a:xfrm>
            <a:off x="644423" y="2215802"/>
            <a:ext cx="2197532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Objetivos do relatório, estrutura de governança e linhas de defesa.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6"/>
          <p:cNvSpPr/>
          <p:nvPr/>
        </p:nvSpPr>
        <p:spPr>
          <a:xfrm>
            <a:off x="3253664" y="1268730"/>
            <a:ext cx="2636444" cy="1714500"/>
          </a:xfrm>
          <a:prstGeom prst="roundRect">
            <a:avLst>
              <a:gd fmla="val 3200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6"/>
          <p:cNvSpPr/>
          <p:nvPr/>
        </p:nvSpPr>
        <p:spPr>
          <a:xfrm>
            <a:off x="3473119" y="1488186"/>
            <a:ext cx="493776" cy="493776"/>
          </a:xfrm>
          <a:prstGeom prst="ellipse">
            <a:avLst/>
          </a:prstGeom>
          <a:solidFill>
            <a:srgbClr val="5D7290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balance.png" id="88" name="Google Shape;8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06440" y="1621505"/>
            <a:ext cx="227137" cy="227137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6"/>
          <p:cNvSpPr/>
          <p:nvPr/>
        </p:nvSpPr>
        <p:spPr>
          <a:xfrm>
            <a:off x="5304160" y="1270282"/>
            <a:ext cx="51435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7DEE9"/>
              </a:buClr>
              <a:buSzPts val="1700"/>
              <a:buFont typeface="Cambria"/>
              <a:buNone/>
            </a:pPr>
            <a:r>
              <a:rPr b="1" lang="pt-BR" sz="1700">
                <a:solidFill>
                  <a:srgbClr val="D7DEE9"/>
                </a:solidFill>
                <a:latin typeface="Cambria"/>
                <a:ea typeface="Cambria"/>
                <a:cs typeface="Cambria"/>
                <a:sym typeface="Cambria"/>
              </a:rPr>
              <a:t>02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6"/>
          <p:cNvSpPr/>
          <p:nvPr/>
        </p:nvSpPr>
        <p:spPr>
          <a:xfrm>
            <a:off x="4029990" y="1594897"/>
            <a:ext cx="219753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b="1" lang="pt-BR" sz="14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Conceitos &amp; Tratamento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6"/>
          <p:cNvSpPr/>
          <p:nvPr/>
        </p:nvSpPr>
        <p:spPr>
          <a:xfrm>
            <a:off x="3461804" y="2256282"/>
            <a:ext cx="2197532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Matriz GUT, tipologia de riscos e estratégias de tratamento.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6"/>
          <p:cNvSpPr/>
          <p:nvPr/>
        </p:nvSpPr>
        <p:spPr>
          <a:xfrm>
            <a:off x="6095848" y="1268730"/>
            <a:ext cx="2636444" cy="1714500"/>
          </a:xfrm>
          <a:prstGeom prst="roundRect">
            <a:avLst>
              <a:gd fmla="val 3200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6"/>
          <p:cNvSpPr/>
          <p:nvPr/>
        </p:nvSpPr>
        <p:spPr>
          <a:xfrm>
            <a:off x="6315304" y="1488186"/>
            <a:ext cx="493776" cy="493776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chartpie.png" id="94" name="Google Shape;94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48623" y="1621505"/>
            <a:ext cx="227137" cy="227137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/>
          <p:nvPr/>
        </p:nvSpPr>
        <p:spPr>
          <a:xfrm>
            <a:off x="8130159" y="1298103"/>
            <a:ext cx="51435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7DEE9"/>
              </a:buClr>
              <a:buSzPts val="1700"/>
              <a:buFont typeface="Cambria"/>
              <a:buNone/>
            </a:pPr>
            <a:r>
              <a:rPr b="1" lang="pt-BR" sz="1700">
                <a:solidFill>
                  <a:srgbClr val="D7DEE9"/>
                </a:solidFill>
                <a:latin typeface="Cambria"/>
                <a:ea typeface="Cambria"/>
                <a:cs typeface="Cambria"/>
                <a:sym typeface="Cambria"/>
              </a:rPr>
              <a:t>03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6"/>
          <p:cNvSpPr/>
          <p:nvPr/>
        </p:nvSpPr>
        <p:spPr>
          <a:xfrm>
            <a:off x="6946469" y="1611630"/>
            <a:ext cx="219753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b="1" lang="pt-BR" sz="14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Panorama 2026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6"/>
          <p:cNvSpPr/>
          <p:nvPr/>
        </p:nvSpPr>
        <p:spPr>
          <a:xfrm>
            <a:off x="6337493" y="2235708"/>
            <a:ext cx="2197531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00"/>
              <a:buFont typeface="Calibri"/>
              <a:buNone/>
            </a:pPr>
            <a:r>
              <a:rPr b="1" lang="pt-BR" sz="11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867 </a:t>
            </a:r>
            <a:r>
              <a:rPr b="1"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riscos mapeados em 32 macrounidades </a:t>
            </a: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administrativas.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6"/>
          <p:cNvSpPr/>
          <p:nvPr/>
        </p:nvSpPr>
        <p:spPr>
          <a:xfrm>
            <a:off x="1832572" y="3120390"/>
            <a:ext cx="2636443" cy="1474470"/>
          </a:xfrm>
          <a:prstGeom prst="roundRect">
            <a:avLst>
              <a:gd fmla="val 3721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6"/>
          <p:cNvSpPr/>
          <p:nvPr/>
        </p:nvSpPr>
        <p:spPr>
          <a:xfrm>
            <a:off x="2052028" y="3339846"/>
            <a:ext cx="493776" cy="493776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alert.png" id="100" name="Google Shape;100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85348" y="3473165"/>
            <a:ext cx="227137" cy="227137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6"/>
          <p:cNvSpPr/>
          <p:nvPr/>
        </p:nvSpPr>
        <p:spPr>
          <a:xfrm>
            <a:off x="3877331" y="3124401"/>
            <a:ext cx="51435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7DEE9"/>
              </a:buClr>
              <a:buSzPts val="1700"/>
              <a:buFont typeface="Cambria"/>
              <a:buNone/>
            </a:pPr>
            <a:r>
              <a:rPr b="1" lang="pt-BR" sz="1700">
                <a:solidFill>
                  <a:srgbClr val="D7DEE9"/>
                </a:solidFill>
                <a:latin typeface="Cambria"/>
                <a:ea typeface="Cambria"/>
                <a:cs typeface="Cambria"/>
                <a:sym typeface="Cambria"/>
              </a:rPr>
              <a:t>04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6"/>
          <p:cNvSpPr/>
          <p:nvPr/>
        </p:nvSpPr>
        <p:spPr>
          <a:xfrm>
            <a:off x="2696680" y="3481017"/>
            <a:ext cx="219753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Riscos Críticos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6"/>
          <p:cNvSpPr/>
          <p:nvPr/>
        </p:nvSpPr>
        <p:spPr>
          <a:xfrm>
            <a:off x="2105978" y="4016783"/>
            <a:ext cx="2197532" cy="25374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00"/>
              <a:buFont typeface="Calibri"/>
              <a:buNone/>
            </a:pPr>
            <a:r>
              <a:rPr b="1" lang="pt-BR" sz="11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196 </a:t>
            </a:r>
            <a:r>
              <a:rPr b="1"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riscos altos/extremos</a:t>
            </a: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, por categoria e por macrounidade.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6"/>
          <p:cNvSpPr/>
          <p:nvPr/>
        </p:nvSpPr>
        <p:spPr>
          <a:xfrm>
            <a:off x="4674756" y="3120390"/>
            <a:ext cx="2636443" cy="1474470"/>
          </a:xfrm>
          <a:prstGeom prst="roundRect">
            <a:avLst>
              <a:gd fmla="val 3721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6"/>
          <p:cNvSpPr/>
          <p:nvPr/>
        </p:nvSpPr>
        <p:spPr>
          <a:xfrm>
            <a:off x="4894212" y="3339846"/>
            <a:ext cx="493776" cy="493776"/>
          </a:xfrm>
          <a:prstGeom prst="ellipse">
            <a:avLst/>
          </a:prstGeom>
          <a:solidFill>
            <a:srgbClr val="5DA27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flag.png" id="106" name="Google Shape;106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27531" y="3473165"/>
            <a:ext cx="227137" cy="227137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6"/>
          <p:cNvSpPr/>
          <p:nvPr/>
        </p:nvSpPr>
        <p:spPr>
          <a:xfrm>
            <a:off x="6689530" y="3116390"/>
            <a:ext cx="51435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7DEE9"/>
              </a:buClr>
              <a:buSzPts val="1700"/>
              <a:buFont typeface="Cambria"/>
              <a:buNone/>
            </a:pPr>
            <a:r>
              <a:rPr b="1" lang="pt-BR" sz="1700">
                <a:solidFill>
                  <a:srgbClr val="D7DEE9"/>
                </a:solidFill>
                <a:latin typeface="Cambria"/>
                <a:ea typeface="Cambria"/>
                <a:cs typeface="Cambria"/>
                <a:sym typeface="Cambria"/>
              </a:rPr>
              <a:t>05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6"/>
          <p:cNvSpPr/>
          <p:nvPr/>
        </p:nvSpPr>
        <p:spPr>
          <a:xfrm>
            <a:off x="5484914" y="3466148"/>
            <a:ext cx="219753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b="1" lang="pt-BR" sz="14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Conclusões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6"/>
          <p:cNvSpPr/>
          <p:nvPr/>
        </p:nvSpPr>
        <p:spPr>
          <a:xfrm>
            <a:off x="4997082" y="3983916"/>
            <a:ext cx="2197532" cy="25374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Próximas etapas, recomendações e diálogo institucional.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6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6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8FB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01 — OBJETIVOS DO RELATÓRIO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7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b="1" lang="pt-BR" sz="24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Por que este Relatório existe?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7"/>
          <p:cNvSpPr/>
          <p:nvPr/>
        </p:nvSpPr>
        <p:spPr>
          <a:xfrm>
            <a:off x="411480" y="1220724"/>
            <a:ext cx="4732020" cy="720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000"/>
              <a:buFont typeface="Calibri"/>
              <a:buNone/>
            </a:pPr>
            <a:r>
              <a:rPr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O relatório consolida os principais resultados e ações da Governança de Riscos Institucional da UFSCar, em conformidade com o </a:t>
            </a:r>
            <a:r>
              <a:rPr b="1"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Plano de Gestão de Riscos 2025–2028</a:t>
            </a:r>
            <a:r>
              <a:rPr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, e contribui para o </a:t>
            </a:r>
            <a:r>
              <a:rPr b="1"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cumprimento das diretrizes do PDI- UFSCar 2024-2028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7"/>
          <p:cNvSpPr/>
          <p:nvPr/>
        </p:nvSpPr>
        <p:spPr>
          <a:xfrm>
            <a:off x="411480" y="2002536"/>
            <a:ext cx="47320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b="1" lang="pt-BR" sz="10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O relatório contempla, em especial: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7"/>
          <p:cNvSpPr/>
          <p:nvPr/>
        </p:nvSpPr>
        <p:spPr>
          <a:xfrm>
            <a:off x="411480" y="2331720"/>
            <a:ext cx="47320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39700" lvl="0" marL="1397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000"/>
              <a:buFont typeface="Calibri"/>
              <a:buChar char="●"/>
            </a:pPr>
            <a:r>
              <a:rPr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Iniciativas de gestão de riscos implementadas nos processos de trabalho das unidades organizacionais (UORGs)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13970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26344A"/>
              </a:buClr>
              <a:buSzPts val="1000"/>
              <a:buFont typeface="Calibri"/>
              <a:buChar char="●"/>
            </a:pPr>
            <a:r>
              <a:rPr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Riscos identificados nos processos institucionais classificados como riscos à integridade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13970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26344A"/>
              </a:buClr>
              <a:buSzPts val="1000"/>
              <a:buFont typeface="Calibri"/>
              <a:buChar char="●"/>
            </a:pPr>
            <a:r>
              <a:rPr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Ações de monitoramento, tratamento e comunicação dos riscos mapeados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411480" y="3669030"/>
            <a:ext cx="4732020" cy="925830"/>
          </a:xfrm>
          <a:prstGeom prst="roundRect">
            <a:avLst>
              <a:gd fmla="val 5926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7"/>
          <p:cNvSpPr/>
          <p:nvPr/>
        </p:nvSpPr>
        <p:spPr>
          <a:xfrm>
            <a:off x="617220" y="3771900"/>
            <a:ext cx="4320540" cy="720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i="1"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 gestão de riscos institucional se estrutura </a:t>
            </a:r>
            <a:r>
              <a:rPr b="1" i="1"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em três instrumentos complementares: a Política, o Plano e o Relatório de Gestão de Riscos</a:t>
            </a:r>
            <a:r>
              <a:rPr i="1"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 — apreciados pelo CGIRC e operacionalizados pelo DIRC.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7"/>
          <p:cNvSpPr/>
          <p:nvPr/>
        </p:nvSpPr>
        <p:spPr>
          <a:xfrm>
            <a:off x="5429479" y="575166"/>
            <a:ext cx="3280181" cy="3993167"/>
          </a:xfrm>
          <a:prstGeom prst="roundRect">
            <a:avLst>
              <a:gd fmla="val 2091" name="adj"/>
            </a:avLst>
          </a:prstGeom>
          <a:solidFill>
            <a:srgbClr val="1B2A4A"/>
          </a:solidFill>
          <a:ln>
            <a:noFill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7"/>
          <p:cNvSpPr/>
          <p:nvPr/>
        </p:nvSpPr>
        <p:spPr>
          <a:xfrm>
            <a:off x="5499340" y="1227582"/>
            <a:ext cx="727724" cy="733806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objetivo.png" id="126" name="Google Shape;12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41675" y="1376000"/>
            <a:ext cx="440960" cy="44096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7"/>
          <p:cNvSpPr/>
          <p:nvPr/>
        </p:nvSpPr>
        <p:spPr>
          <a:xfrm>
            <a:off x="6343650" y="1329546"/>
            <a:ext cx="2182901" cy="4800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1200"/>
              <a:buFont typeface="Calibri"/>
              <a:buNone/>
            </a:pPr>
            <a:r>
              <a:rPr b="1" lang="pt-BR" sz="1200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ALINHAMENTO AO PDI - UFSCar</a:t>
            </a:r>
            <a:endParaRPr b="1" sz="1200">
              <a:solidFill>
                <a:srgbClr val="D9A4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1200"/>
              <a:buFont typeface="Calibri"/>
              <a:buNone/>
            </a:pPr>
            <a:r>
              <a:rPr b="1" lang="pt-BR" sz="1200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 EIXO 4: GESTÃO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7"/>
          <p:cNvSpPr/>
          <p:nvPr/>
        </p:nvSpPr>
        <p:spPr>
          <a:xfrm>
            <a:off x="5692140" y="2125980"/>
            <a:ext cx="2800121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Objetivo 4.1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7"/>
          <p:cNvSpPr/>
          <p:nvPr/>
        </p:nvSpPr>
        <p:spPr>
          <a:xfrm>
            <a:off x="5692140" y="2345436"/>
            <a:ext cx="2800121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900"/>
              <a:buFont typeface="Calibri"/>
              <a:buNone/>
            </a:pPr>
            <a:r>
              <a:rPr lang="pt-BR" sz="10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Melhorar a governança corporativa e a transparência institucional.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7"/>
          <p:cNvSpPr/>
          <p:nvPr/>
        </p:nvSpPr>
        <p:spPr>
          <a:xfrm>
            <a:off x="5692140" y="2846070"/>
            <a:ext cx="2800121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Ação 4.1.4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7"/>
          <p:cNvSpPr/>
          <p:nvPr/>
        </p:nvSpPr>
        <p:spPr>
          <a:xfrm>
            <a:off x="5692140" y="3065526"/>
            <a:ext cx="2800121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900"/>
              <a:buFont typeface="Calibri"/>
              <a:buNone/>
            </a:pPr>
            <a:r>
              <a:rPr lang="pt-BR" sz="10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Aumentar a maturidade da Gestão de Riscos.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7"/>
          <p:cNvSpPr/>
          <p:nvPr/>
        </p:nvSpPr>
        <p:spPr>
          <a:xfrm>
            <a:off x="5692140" y="3477006"/>
            <a:ext cx="2800121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Metas: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7"/>
          <p:cNvSpPr/>
          <p:nvPr/>
        </p:nvSpPr>
        <p:spPr>
          <a:xfrm>
            <a:off x="5692140" y="3696462"/>
            <a:ext cx="2800121" cy="754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33350" lvl="0" marL="1397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900"/>
              <a:buFont typeface="Calibri"/>
              <a:buChar char="●"/>
            </a:pPr>
            <a:r>
              <a:rPr lang="pt-BR" sz="9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Mapear os riscos altos e extremos dos processos das UORGs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3350" lvl="0" marL="139700" marR="0" rtl="0" algn="l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rgbClr val="DCE4F0"/>
              </a:buClr>
              <a:buSzPts val="900"/>
              <a:buFont typeface="Calibri"/>
              <a:buChar char="●"/>
            </a:pPr>
            <a:r>
              <a:rPr lang="pt-BR" sz="9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Implementar ações de monitoramento e tratamento, reduzindo os riscos extremos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7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7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2361368">
            <a:off x="5702974" y="861178"/>
            <a:ext cx="1281352" cy="640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8FB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8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01 — GOVERNANÇA DE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8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b="1" lang="pt-BR" sz="24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Estrutura Institucional e Três Linhas de Defesa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8"/>
          <p:cNvSpPr/>
          <p:nvPr/>
        </p:nvSpPr>
        <p:spPr>
          <a:xfrm>
            <a:off x="786270" y="1220724"/>
            <a:ext cx="2331720" cy="788670"/>
          </a:xfrm>
          <a:prstGeom prst="roundRect">
            <a:avLst>
              <a:gd fmla="val 6957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8"/>
          <p:cNvSpPr/>
          <p:nvPr/>
        </p:nvSpPr>
        <p:spPr>
          <a:xfrm>
            <a:off x="909714" y="1220724"/>
            <a:ext cx="2084832" cy="788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b="1" lang="pt-BR" sz="11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Política de Gestão de Riscos (PGIRC)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arrow_navy.png" id="146" name="Google Shape;14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59138" y="1512189"/>
            <a:ext cx="205740" cy="20574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8"/>
          <p:cNvSpPr/>
          <p:nvPr/>
        </p:nvSpPr>
        <p:spPr>
          <a:xfrm>
            <a:off x="3406026" y="1220724"/>
            <a:ext cx="2331720" cy="788670"/>
          </a:xfrm>
          <a:prstGeom prst="roundRect">
            <a:avLst>
              <a:gd fmla="val 6957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8"/>
          <p:cNvSpPr/>
          <p:nvPr/>
        </p:nvSpPr>
        <p:spPr>
          <a:xfrm>
            <a:off x="3529470" y="1220724"/>
            <a:ext cx="2084832" cy="788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b="1" lang="pt-BR" sz="11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Plano de Gestão de Riscos 2025–2028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arrow_navy.png" id="149" name="Google Shape;14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894" y="1512189"/>
            <a:ext cx="205740" cy="20574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8"/>
          <p:cNvSpPr/>
          <p:nvPr/>
        </p:nvSpPr>
        <p:spPr>
          <a:xfrm>
            <a:off x="6025782" y="1220724"/>
            <a:ext cx="2331720" cy="788670"/>
          </a:xfrm>
          <a:prstGeom prst="roundRect">
            <a:avLst>
              <a:gd fmla="val 6957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8"/>
          <p:cNvSpPr/>
          <p:nvPr/>
        </p:nvSpPr>
        <p:spPr>
          <a:xfrm>
            <a:off x="6149226" y="1220724"/>
            <a:ext cx="2084832" cy="788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b="1" lang="pt-BR" sz="11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Relatório de Gestão de Riscos </a:t>
            </a:r>
            <a:endParaRPr sz="1100"/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b="1" lang="pt-BR" sz="11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(este documento)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8"/>
          <p:cNvSpPr/>
          <p:nvPr/>
        </p:nvSpPr>
        <p:spPr>
          <a:xfrm>
            <a:off x="411480" y="2160270"/>
            <a:ext cx="8320811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O CGIRC — presidido pela Reitora — </a:t>
            </a:r>
            <a:r>
              <a:rPr b="1"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supervisiona o processo de gestão </a:t>
            </a: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de riscos; </a:t>
            </a:r>
            <a:endParaRPr sz="1100"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O DIRC </a:t>
            </a:r>
            <a:r>
              <a:rPr b="1"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consolida os resultados encaminhados pelas UORGs e coordena a comunicação </a:t>
            </a: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e o monitoramento.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8"/>
          <p:cNvSpPr/>
          <p:nvPr/>
        </p:nvSpPr>
        <p:spPr>
          <a:xfrm>
            <a:off x="411480" y="2640330"/>
            <a:ext cx="8320811" cy="240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b="1" lang="pt-BR" sz="11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MODELO DAS TRÊS LINHAS DE DEFESA  —  IN Conjunta CGU/MP nº 01/2016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8"/>
          <p:cNvSpPr/>
          <p:nvPr/>
        </p:nvSpPr>
        <p:spPr>
          <a:xfrm>
            <a:off x="411480" y="2983230"/>
            <a:ext cx="2636444" cy="1611630"/>
          </a:xfrm>
          <a:prstGeom prst="roundRect">
            <a:avLst>
              <a:gd fmla="val 3404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8"/>
          <p:cNvSpPr/>
          <p:nvPr/>
        </p:nvSpPr>
        <p:spPr>
          <a:xfrm>
            <a:off x="617220" y="3175254"/>
            <a:ext cx="466344" cy="466344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linha1.png" id="156" name="Google Shape;15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3133" y="3301167"/>
            <a:ext cx="214518" cy="214518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8"/>
          <p:cNvSpPr/>
          <p:nvPr/>
        </p:nvSpPr>
        <p:spPr>
          <a:xfrm>
            <a:off x="1181063" y="3249140"/>
            <a:ext cx="2224963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b="1" lang="pt-BR" sz="10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1ª Linha — Gestão Operacional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8"/>
          <p:cNvSpPr/>
          <p:nvPr/>
        </p:nvSpPr>
        <p:spPr>
          <a:xfrm>
            <a:off x="694858" y="3794027"/>
            <a:ext cx="2224964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Unidades organizacionais </a:t>
            </a:r>
            <a:r>
              <a:rPr b="1"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(UORGs) identificam, registram e tratam riscos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no dia a dia dos processos.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8"/>
          <p:cNvSpPr/>
          <p:nvPr/>
        </p:nvSpPr>
        <p:spPr>
          <a:xfrm>
            <a:off x="3253664" y="2983230"/>
            <a:ext cx="2636444" cy="1611630"/>
          </a:xfrm>
          <a:prstGeom prst="roundRect">
            <a:avLst>
              <a:gd fmla="val 3404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8"/>
          <p:cNvSpPr/>
          <p:nvPr/>
        </p:nvSpPr>
        <p:spPr>
          <a:xfrm>
            <a:off x="3459403" y="3175254"/>
            <a:ext cx="466344" cy="466344"/>
          </a:xfrm>
          <a:prstGeom prst="ellipse">
            <a:avLst/>
          </a:prstGeom>
          <a:solidFill>
            <a:srgbClr val="5D7290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linha2.png" id="161" name="Google Shape;161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85316" y="3301167"/>
            <a:ext cx="214518" cy="214518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8"/>
          <p:cNvSpPr/>
          <p:nvPr/>
        </p:nvSpPr>
        <p:spPr>
          <a:xfrm>
            <a:off x="4013668" y="3257550"/>
            <a:ext cx="2224964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b="1" lang="pt-BR" sz="10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2ª Linha — Função de Riscos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8"/>
          <p:cNvSpPr/>
          <p:nvPr/>
        </p:nvSpPr>
        <p:spPr>
          <a:xfrm>
            <a:off x="3497580" y="3811495"/>
            <a:ext cx="2224963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b="1"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DIRC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 consolida o inventário institucional, aplica a Matriz GUT e coordena a comunicação ao </a:t>
            </a:r>
            <a:r>
              <a:rPr b="1"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CGIRC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8"/>
          <p:cNvSpPr/>
          <p:nvPr/>
        </p:nvSpPr>
        <p:spPr>
          <a:xfrm>
            <a:off x="6095848" y="2983230"/>
            <a:ext cx="2636444" cy="1611630"/>
          </a:xfrm>
          <a:prstGeom prst="roundRect">
            <a:avLst>
              <a:gd fmla="val 3404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8"/>
          <p:cNvSpPr/>
          <p:nvPr/>
        </p:nvSpPr>
        <p:spPr>
          <a:xfrm>
            <a:off x="6301588" y="3175254"/>
            <a:ext cx="466344" cy="466344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linha3.png" id="166" name="Google Shape;166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27501" y="3301167"/>
            <a:ext cx="214518" cy="214518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8"/>
          <p:cNvSpPr/>
          <p:nvPr/>
        </p:nvSpPr>
        <p:spPr>
          <a:xfrm>
            <a:off x="6893845" y="3264408"/>
            <a:ext cx="2224963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b="1" lang="pt-BR" sz="10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3ª Linha — Auditoria Interna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8"/>
          <p:cNvSpPr/>
          <p:nvPr/>
        </p:nvSpPr>
        <p:spPr>
          <a:xfrm>
            <a:off x="6333821" y="3794027"/>
            <a:ext cx="2224963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AudIn adota auditoria baseada em risco (ABR), concentrando esforços nas áreas mais críticas.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8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8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8FB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9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02 — CONCEITOS E CLASSIFICAÇÃO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9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100"/>
              <a:buFont typeface="Cambria"/>
              <a:buNone/>
            </a:pPr>
            <a:r>
              <a:rPr b="1" lang="pt-BR" sz="21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O que é Risco? Entenda a Matriz GUT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9"/>
          <p:cNvSpPr/>
          <p:nvPr/>
        </p:nvSpPr>
        <p:spPr>
          <a:xfrm>
            <a:off x="404622" y="1227583"/>
            <a:ext cx="3675888" cy="3363849"/>
          </a:xfrm>
          <a:prstGeom prst="roundRect">
            <a:avLst>
              <a:gd fmla="val 1633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9"/>
          <p:cNvSpPr/>
          <p:nvPr/>
        </p:nvSpPr>
        <p:spPr>
          <a:xfrm>
            <a:off x="624078" y="1490774"/>
            <a:ext cx="3332988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b="1" lang="pt-BR" sz="10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Risco  (Art. 2º, VIII — PGIRC)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9"/>
          <p:cNvSpPr/>
          <p:nvPr/>
        </p:nvSpPr>
        <p:spPr>
          <a:xfrm>
            <a:off x="630936" y="1639062"/>
            <a:ext cx="3332988" cy="720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Possibilidade de ocorrência de um evento que possa impactar o cumprimento dos objetivos institucionais. É medido em termos de impacto e probabilidade.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9"/>
          <p:cNvSpPr/>
          <p:nvPr/>
        </p:nvSpPr>
        <p:spPr>
          <a:xfrm>
            <a:off x="630936" y="2551176"/>
            <a:ext cx="3332988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b="1" lang="pt-BR" sz="10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Gestão de Riscos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9"/>
          <p:cNvSpPr/>
          <p:nvPr/>
        </p:nvSpPr>
        <p:spPr>
          <a:xfrm>
            <a:off x="630936" y="2784348"/>
            <a:ext cx="3332988" cy="720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Conjunto de atividades coordenadas e estruturadas — princípios, objetivos, competências e processos — para dirigir e controlar a Universidade frente aos riscos.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9"/>
          <p:cNvSpPr/>
          <p:nvPr/>
        </p:nvSpPr>
        <p:spPr>
          <a:xfrm>
            <a:off x="630936" y="3696462"/>
            <a:ext cx="3332988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b="1" lang="pt-BR" sz="10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Processo de Gestão de Riscos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9"/>
          <p:cNvSpPr/>
          <p:nvPr/>
        </p:nvSpPr>
        <p:spPr>
          <a:xfrm>
            <a:off x="630936" y="3778758"/>
            <a:ext cx="3332988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Aplicação sistemática de políticas e práticas para identificar, avaliar, tratar e monitorar riscos, e comunicar-se com as partes interessadas.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9"/>
          <p:cNvSpPr/>
          <p:nvPr/>
        </p:nvSpPr>
        <p:spPr>
          <a:xfrm>
            <a:off x="4806429" y="1117853"/>
            <a:ext cx="4274591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Como Funciona o Cálculo da Matriz GUT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9"/>
          <p:cNvSpPr/>
          <p:nvPr/>
        </p:nvSpPr>
        <p:spPr>
          <a:xfrm>
            <a:off x="4474845" y="1597914"/>
            <a:ext cx="720090" cy="720090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9"/>
          <p:cNvSpPr/>
          <p:nvPr/>
        </p:nvSpPr>
        <p:spPr>
          <a:xfrm>
            <a:off x="4526280" y="1611630"/>
            <a:ext cx="720090" cy="720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ambria"/>
              <a:buNone/>
            </a:pPr>
            <a:r>
              <a:rPr b="1" lang="pt-BR" sz="23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G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9"/>
          <p:cNvSpPr/>
          <p:nvPr/>
        </p:nvSpPr>
        <p:spPr>
          <a:xfrm>
            <a:off x="4337685" y="2386584"/>
            <a:ext cx="99441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00"/>
              <a:buFont typeface="Calibri"/>
              <a:buNone/>
            </a:pPr>
            <a:r>
              <a:rPr b="1" lang="pt-BR" sz="8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Gravidade 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(impacto do risco)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9"/>
          <p:cNvSpPr/>
          <p:nvPr/>
        </p:nvSpPr>
        <p:spPr>
          <a:xfrm>
            <a:off x="5246370" y="1611630"/>
            <a:ext cx="308610" cy="720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2000"/>
              <a:buFont typeface="Cambria"/>
              <a:buNone/>
            </a:pPr>
            <a:r>
              <a:rPr b="1" lang="pt-BR" sz="2000">
                <a:solidFill>
                  <a:srgbClr val="667085"/>
                </a:solidFill>
                <a:latin typeface="Cambria"/>
                <a:ea typeface="Cambria"/>
                <a:cs typeface="Cambria"/>
                <a:sym typeface="Cambria"/>
              </a:rPr>
              <a:t>×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9"/>
          <p:cNvSpPr/>
          <p:nvPr/>
        </p:nvSpPr>
        <p:spPr>
          <a:xfrm>
            <a:off x="5554980" y="1611630"/>
            <a:ext cx="720090" cy="720090"/>
          </a:xfrm>
          <a:prstGeom prst="ellipse">
            <a:avLst/>
          </a:prstGeom>
          <a:solidFill>
            <a:srgbClr val="5D7290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9"/>
          <p:cNvSpPr/>
          <p:nvPr/>
        </p:nvSpPr>
        <p:spPr>
          <a:xfrm>
            <a:off x="5554980" y="1611630"/>
            <a:ext cx="720090" cy="720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ambria"/>
              <a:buNone/>
            </a:pPr>
            <a:r>
              <a:rPr b="1" lang="pt-BR" sz="23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U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9"/>
          <p:cNvSpPr/>
          <p:nvPr/>
        </p:nvSpPr>
        <p:spPr>
          <a:xfrm>
            <a:off x="5400675" y="2393442"/>
            <a:ext cx="99441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00"/>
              <a:buFont typeface="Calibri"/>
              <a:buNone/>
            </a:pPr>
            <a:r>
              <a:rPr b="1" lang="pt-BR" sz="8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Urgência 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(prazo resolver o risco)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9"/>
          <p:cNvSpPr/>
          <p:nvPr/>
        </p:nvSpPr>
        <p:spPr>
          <a:xfrm>
            <a:off x="6275070" y="1611630"/>
            <a:ext cx="308610" cy="720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2000"/>
              <a:buFont typeface="Cambria"/>
              <a:buNone/>
            </a:pPr>
            <a:r>
              <a:rPr b="1" lang="pt-BR" sz="2000">
                <a:solidFill>
                  <a:srgbClr val="667085"/>
                </a:solidFill>
                <a:latin typeface="Cambria"/>
                <a:ea typeface="Cambria"/>
                <a:cs typeface="Cambria"/>
                <a:sym typeface="Cambria"/>
              </a:rPr>
              <a:t>×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9"/>
          <p:cNvSpPr/>
          <p:nvPr/>
        </p:nvSpPr>
        <p:spPr>
          <a:xfrm>
            <a:off x="6583680" y="1611630"/>
            <a:ext cx="720090" cy="720090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9"/>
          <p:cNvSpPr/>
          <p:nvPr/>
        </p:nvSpPr>
        <p:spPr>
          <a:xfrm>
            <a:off x="6583680" y="1611630"/>
            <a:ext cx="720090" cy="720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ambria"/>
              <a:buNone/>
            </a:pPr>
            <a:r>
              <a:rPr b="1" lang="pt-BR" sz="23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9"/>
          <p:cNvSpPr/>
          <p:nvPr/>
        </p:nvSpPr>
        <p:spPr>
          <a:xfrm>
            <a:off x="6446520" y="2386584"/>
            <a:ext cx="1226676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00"/>
              <a:buFont typeface="Calibri"/>
              <a:buNone/>
            </a:pPr>
            <a:r>
              <a:rPr b="1" lang="pt-BR" sz="8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Tendência 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(probabilidade risco piorar)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9"/>
          <p:cNvSpPr/>
          <p:nvPr/>
        </p:nvSpPr>
        <p:spPr>
          <a:xfrm>
            <a:off x="7303770" y="1611630"/>
            <a:ext cx="274320" cy="720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2000"/>
              <a:buFont typeface="Cambria"/>
              <a:buNone/>
            </a:pPr>
            <a:r>
              <a:rPr b="1" lang="pt-BR" sz="2000">
                <a:solidFill>
                  <a:srgbClr val="667085"/>
                </a:solidFill>
                <a:latin typeface="Cambria"/>
                <a:ea typeface="Cambria"/>
                <a:cs typeface="Cambria"/>
                <a:sym typeface="Cambria"/>
              </a:rPr>
              <a:t>=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9"/>
          <p:cNvSpPr/>
          <p:nvPr/>
        </p:nvSpPr>
        <p:spPr>
          <a:xfrm>
            <a:off x="7578090" y="1611630"/>
            <a:ext cx="857250" cy="720090"/>
          </a:xfrm>
          <a:prstGeom prst="roundRect">
            <a:avLst>
              <a:gd fmla="val 11429" name="adj"/>
            </a:avLst>
          </a:prstGeom>
          <a:solidFill>
            <a:srgbClr val="C0392B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9"/>
          <p:cNvSpPr/>
          <p:nvPr/>
        </p:nvSpPr>
        <p:spPr>
          <a:xfrm>
            <a:off x="7578090" y="1611630"/>
            <a:ext cx="857250" cy="720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mbria"/>
              <a:buNone/>
            </a:pPr>
            <a:r>
              <a:rPr b="1" lang="pt-BR" sz="27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GUT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9"/>
          <p:cNvSpPr/>
          <p:nvPr/>
        </p:nvSpPr>
        <p:spPr>
          <a:xfrm>
            <a:off x="4457700" y="2811781"/>
            <a:ext cx="4274591" cy="4800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Cada dimensão é pontuada de 1 a 5. </a:t>
            </a:r>
            <a:endParaRPr sz="1100"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O produto G × U × T gera a pontuação de risco — máximo de 125 pontos.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9"/>
          <p:cNvSpPr/>
          <p:nvPr/>
        </p:nvSpPr>
        <p:spPr>
          <a:xfrm>
            <a:off x="4435069" y="3432429"/>
            <a:ext cx="4195660" cy="1159002"/>
          </a:xfrm>
          <a:prstGeom prst="roundRect">
            <a:avLst>
              <a:gd fmla="val 6452" name="adj"/>
            </a:avLst>
          </a:prstGeom>
          <a:solidFill>
            <a:srgbClr val="C0392B"/>
          </a:solidFill>
          <a:ln>
            <a:noFill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9"/>
          <p:cNvSpPr/>
          <p:nvPr/>
        </p:nvSpPr>
        <p:spPr>
          <a:xfrm>
            <a:off x="5554980" y="3597021"/>
            <a:ext cx="3863111" cy="445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mbria"/>
              <a:buNone/>
            </a:pPr>
            <a:r>
              <a:rPr b="1" lang="pt-BR" sz="24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&gt; 80 pontos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9"/>
          <p:cNvSpPr/>
          <p:nvPr/>
        </p:nvSpPr>
        <p:spPr>
          <a:xfrm>
            <a:off x="4601342" y="3970782"/>
            <a:ext cx="3863111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E3E0"/>
              </a:buClr>
              <a:buSzPts val="1100"/>
              <a:buFont typeface="Calibri"/>
              <a:buNone/>
            </a:pPr>
            <a:r>
              <a:rPr lang="pt-BR" sz="1100">
                <a:solidFill>
                  <a:srgbClr val="F6E3E0"/>
                </a:solidFill>
                <a:latin typeface="Calibri"/>
                <a:ea typeface="Calibri"/>
                <a:cs typeface="Calibri"/>
                <a:sym typeface="Calibri"/>
              </a:rPr>
              <a:t>Ficam fora do apetite a risco institucional — são classificados como Alto ou Extremo, com tratamento e análise prioritária pelo CGIRC.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9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9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8FB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0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02 — TIPOLOGIA DE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0"/>
          <p:cNvSpPr/>
          <p:nvPr/>
        </p:nvSpPr>
        <p:spPr>
          <a:xfrm>
            <a:off x="388849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b="1" lang="pt-BR" sz="24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Cinco Categorias de Riscos Institucionais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0"/>
          <p:cNvSpPr/>
          <p:nvPr/>
        </p:nvSpPr>
        <p:spPr>
          <a:xfrm>
            <a:off x="411480" y="1790700"/>
            <a:ext cx="1589882" cy="2463801"/>
          </a:xfrm>
          <a:prstGeom prst="roundRect">
            <a:avLst>
              <a:gd fmla="val 3555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0"/>
          <p:cNvSpPr/>
          <p:nvPr/>
        </p:nvSpPr>
        <p:spPr>
          <a:xfrm>
            <a:off x="857456" y="1617743"/>
            <a:ext cx="671105" cy="514421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operacional.png" id="215" name="Google Shape;21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3364" y="1711301"/>
            <a:ext cx="308708" cy="270993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0"/>
          <p:cNvSpPr/>
          <p:nvPr/>
        </p:nvSpPr>
        <p:spPr>
          <a:xfrm>
            <a:off x="534924" y="2371997"/>
            <a:ext cx="1335569" cy="3519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b="1" lang="pt-BR" sz="12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Operacional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0"/>
          <p:cNvSpPr/>
          <p:nvPr/>
        </p:nvSpPr>
        <p:spPr>
          <a:xfrm>
            <a:off x="563182" y="2805304"/>
            <a:ext cx="1307311" cy="113713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Falhas, deficiência ou inadequação de processos internos, pessoas, infraestrutura e sistemas.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20"/>
          <p:cNvSpPr/>
          <p:nvPr/>
        </p:nvSpPr>
        <p:spPr>
          <a:xfrm>
            <a:off x="2105818" y="1790700"/>
            <a:ext cx="1589882" cy="2463801"/>
          </a:xfrm>
          <a:prstGeom prst="roundRect">
            <a:avLst>
              <a:gd fmla="val 3555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0"/>
          <p:cNvSpPr/>
          <p:nvPr/>
        </p:nvSpPr>
        <p:spPr>
          <a:xfrm>
            <a:off x="2551793" y="1617743"/>
            <a:ext cx="671105" cy="514421"/>
          </a:xfrm>
          <a:prstGeom prst="ellipse">
            <a:avLst/>
          </a:prstGeom>
          <a:solidFill>
            <a:srgbClr val="5D7290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legal.png" id="220" name="Google Shape;22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27701" y="1711301"/>
            <a:ext cx="308708" cy="270993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0"/>
          <p:cNvSpPr/>
          <p:nvPr/>
        </p:nvSpPr>
        <p:spPr>
          <a:xfrm>
            <a:off x="2229262" y="2371997"/>
            <a:ext cx="1335569" cy="3519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b="1" lang="pt-BR" sz="12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Legal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0"/>
          <p:cNvSpPr/>
          <p:nvPr/>
        </p:nvSpPr>
        <p:spPr>
          <a:xfrm>
            <a:off x="2257520" y="2850691"/>
            <a:ext cx="1307311" cy="113713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Alterações legislativas ou normativas que podem comprometer as atividades da UFSCar.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0"/>
          <p:cNvSpPr/>
          <p:nvPr/>
        </p:nvSpPr>
        <p:spPr>
          <a:xfrm>
            <a:off x="3800155" y="1790700"/>
            <a:ext cx="1589882" cy="2463801"/>
          </a:xfrm>
          <a:prstGeom prst="roundRect">
            <a:avLst>
              <a:gd fmla="val 3555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0"/>
          <p:cNvSpPr/>
          <p:nvPr/>
        </p:nvSpPr>
        <p:spPr>
          <a:xfrm>
            <a:off x="4246131" y="1617743"/>
            <a:ext cx="671105" cy="514421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financeiro.png" id="225" name="Google Shape;225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22038" y="1711301"/>
            <a:ext cx="308708" cy="270993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0"/>
          <p:cNvSpPr/>
          <p:nvPr/>
        </p:nvSpPr>
        <p:spPr>
          <a:xfrm>
            <a:off x="3923599" y="2371997"/>
            <a:ext cx="1335569" cy="3519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b="1" lang="pt-BR" sz="12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Financeiro / Orçamentário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0"/>
          <p:cNvSpPr/>
          <p:nvPr/>
        </p:nvSpPr>
        <p:spPr>
          <a:xfrm>
            <a:off x="3928027" y="2894228"/>
            <a:ext cx="1307311" cy="113713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Insuficiência de recursos orçamentários e financeiros, ou falhas na própria execução orçamentária.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0"/>
          <p:cNvSpPr/>
          <p:nvPr/>
        </p:nvSpPr>
        <p:spPr>
          <a:xfrm>
            <a:off x="5494492" y="1790700"/>
            <a:ext cx="1589882" cy="2463801"/>
          </a:xfrm>
          <a:prstGeom prst="roundRect">
            <a:avLst>
              <a:gd fmla="val 3555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0"/>
          <p:cNvSpPr/>
          <p:nvPr/>
        </p:nvSpPr>
        <p:spPr>
          <a:xfrm>
            <a:off x="5940468" y="1617743"/>
            <a:ext cx="671105" cy="514421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integridade.png" id="230" name="Google Shape;230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16376" y="1711301"/>
            <a:ext cx="308708" cy="270993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0"/>
          <p:cNvSpPr/>
          <p:nvPr/>
        </p:nvSpPr>
        <p:spPr>
          <a:xfrm>
            <a:off x="5617937" y="2371997"/>
            <a:ext cx="1335569" cy="3519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b="1" lang="pt-BR" sz="12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Integridade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0"/>
          <p:cNvSpPr/>
          <p:nvPr/>
        </p:nvSpPr>
        <p:spPr>
          <a:xfrm>
            <a:off x="5646194" y="2894228"/>
            <a:ext cx="1307311" cy="9238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Corrupção, fraudes, irregularidades e/ou desvios éticos e de conduta.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0"/>
          <p:cNvSpPr/>
          <p:nvPr/>
        </p:nvSpPr>
        <p:spPr>
          <a:xfrm>
            <a:off x="7188830" y="1790700"/>
            <a:ext cx="1589882" cy="2463801"/>
          </a:xfrm>
          <a:prstGeom prst="roundRect">
            <a:avLst>
              <a:gd fmla="val 3555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0"/>
          <p:cNvSpPr/>
          <p:nvPr/>
        </p:nvSpPr>
        <p:spPr>
          <a:xfrm>
            <a:off x="7634806" y="1617743"/>
            <a:ext cx="671105" cy="514421"/>
          </a:xfrm>
          <a:prstGeom prst="ellipse">
            <a:avLst/>
          </a:prstGeom>
          <a:solidFill>
            <a:srgbClr val="AAB9CC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reputacao.png" id="235" name="Google Shape;235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10713" y="1711301"/>
            <a:ext cx="308708" cy="270993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0"/>
          <p:cNvSpPr/>
          <p:nvPr/>
        </p:nvSpPr>
        <p:spPr>
          <a:xfrm>
            <a:off x="7312274" y="2371997"/>
            <a:ext cx="1335569" cy="3519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b="1" lang="pt-BR" sz="12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Reputação / Imagem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0"/>
          <p:cNvSpPr/>
          <p:nvPr/>
        </p:nvSpPr>
        <p:spPr>
          <a:xfrm>
            <a:off x="7340532" y="2986330"/>
            <a:ext cx="1307312" cy="903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Perda de confiança da sociedade, de parceiros ou de fornecedores na missão institucional.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0"/>
          <p:cNvSpPr/>
          <p:nvPr/>
        </p:nvSpPr>
        <p:spPr>
          <a:xfrm>
            <a:off x="411480" y="4491990"/>
            <a:ext cx="8320811" cy="240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00"/>
              <a:buFont typeface="Calibri"/>
              <a:buNone/>
            </a:pPr>
            <a:r>
              <a:rPr i="1" lang="pt-BR" sz="11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Neste ciclo (2026</a:t>
            </a:r>
            <a:r>
              <a:rPr b="1" i="1" lang="pt-BR" sz="11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), nenhum risco foi classificado na categoria Reputação/Imagem </a:t>
            </a:r>
            <a:r>
              <a:rPr i="1" lang="pt-BR" sz="11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— recomenda-se monitoramento contínuo dessa tipologia.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0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20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8FB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1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02 — PROCESSO DE GESTÃO DE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1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700"/>
              <a:buFont typeface="Cambria"/>
              <a:buNone/>
            </a:pPr>
            <a:r>
              <a:rPr b="1" lang="pt-BR" sz="27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Um Ciclo Contínuo em Quatro Etapas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1"/>
          <p:cNvSpPr/>
          <p:nvPr/>
        </p:nvSpPr>
        <p:spPr>
          <a:xfrm>
            <a:off x="411480" y="1474470"/>
            <a:ext cx="1823028" cy="2640330"/>
          </a:xfrm>
          <a:prstGeom prst="roundRect">
            <a:avLst>
              <a:gd fmla="val 3009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1"/>
          <p:cNvSpPr/>
          <p:nvPr/>
        </p:nvSpPr>
        <p:spPr>
          <a:xfrm>
            <a:off x="603504" y="1666494"/>
            <a:ext cx="377190" cy="377190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1"/>
          <p:cNvSpPr/>
          <p:nvPr/>
        </p:nvSpPr>
        <p:spPr>
          <a:xfrm>
            <a:off x="603504" y="1666494"/>
            <a:ext cx="377190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mbria"/>
              <a:buNone/>
            </a:pPr>
            <a:r>
              <a:rPr b="1" lang="pt-BR" sz="14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1"/>
          <p:cNvSpPr/>
          <p:nvPr/>
        </p:nvSpPr>
        <p:spPr>
          <a:xfrm>
            <a:off x="1548708" y="1645920"/>
            <a:ext cx="425196" cy="425196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etapa1.png" id="252" name="Google Shape;25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63510" y="1760723"/>
            <a:ext cx="195590" cy="19559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1"/>
          <p:cNvSpPr/>
          <p:nvPr/>
        </p:nvSpPr>
        <p:spPr>
          <a:xfrm>
            <a:off x="603504" y="2212023"/>
            <a:ext cx="1438980" cy="582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b="1" lang="pt-BR" sz="12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Identificação e Registro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1"/>
          <p:cNvSpPr/>
          <p:nvPr/>
        </p:nvSpPr>
        <p:spPr>
          <a:xfrm>
            <a:off x="603504" y="2811780"/>
            <a:ext cx="1438980" cy="11658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b="1"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DIRC orienta as UORGs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, com base no SIORG, </a:t>
            </a:r>
            <a:r>
              <a:rPr b="1"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 mapear riscos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, causas, consequências, probabilidades e controles existentes.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arrow_navy.png" id="255" name="Google Shape;25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03088" y="2709228"/>
            <a:ext cx="205740" cy="20574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1"/>
          <p:cNvSpPr/>
          <p:nvPr/>
        </p:nvSpPr>
        <p:spPr>
          <a:xfrm>
            <a:off x="2577408" y="1474470"/>
            <a:ext cx="1823028" cy="2640330"/>
          </a:xfrm>
          <a:prstGeom prst="roundRect">
            <a:avLst>
              <a:gd fmla="val 3009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1"/>
          <p:cNvSpPr/>
          <p:nvPr/>
        </p:nvSpPr>
        <p:spPr>
          <a:xfrm>
            <a:off x="2769432" y="1666494"/>
            <a:ext cx="377190" cy="377190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1"/>
          <p:cNvSpPr/>
          <p:nvPr/>
        </p:nvSpPr>
        <p:spPr>
          <a:xfrm>
            <a:off x="2769432" y="1666494"/>
            <a:ext cx="377190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mbria"/>
              <a:buNone/>
            </a:pPr>
            <a:r>
              <a:rPr b="1" lang="pt-BR" sz="14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1"/>
          <p:cNvSpPr/>
          <p:nvPr/>
        </p:nvSpPr>
        <p:spPr>
          <a:xfrm>
            <a:off x="3714636" y="1645920"/>
            <a:ext cx="425196" cy="425196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etapa2.png" id="260" name="Google Shape;260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29439" y="1760723"/>
            <a:ext cx="195590" cy="19559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1"/>
          <p:cNvSpPr/>
          <p:nvPr/>
        </p:nvSpPr>
        <p:spPr>
          <a:xfrm>
            <a:off x="2769432" y="2212023"/>
            <a:ext cx="1438980" cy="582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b="1" lang="pt-BR" sz="12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Consolidação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1"/>
          <p:cNvSpPr/>
          <p:nvPr/>
        </p:nvSpPr>
        <p:spPr>
          <a:xfrm>
            <a:off x="2769432" y="2811780"/>
            <a:ext cx="1438980" cy="11658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b="1"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Os dados encaminhados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pelas unidades </a:t>
            </a:r>
            <a:r>
              <a:rPr b="1"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são consolidados, formando o inventário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institucional de riscos.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arrow_navy.png" id="263" name="Google Shape;263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69016" y="2709228"/>
            <a:ext cx="205740" cy="20574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1"/>
          <p:cNvSpPr/>
          <p:nvPr/>
        </p:nvSpPr>
        <p:spPr>
          <a:xfrm>
            <a:off x="4743336" y="1474470"/>
            <a:ext cx="1823028" cy="2640330"/>
          </a:xfrm>
          <a:prstGeom prst="roundRect">
            <a:avLst>
              <a:gd fmla="val 3009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1"/>
          <p:cNvSpPr/>
          <p:nvPr/>
        </p:nvSpPr>
        <p:spPr>
          <a:xfrm>
            <a:off x="4935360" y="1666494"/>
            <a:ext cx="377190" cy="377190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1"/>
          <p:cNvSpPr/>
          <p:nvPr/>
        </p:nvSpPr>
        <p:spPr>
          <a:xfrm>
            <a:off x="4935360" y="1666494"/>
            <a:ext cx="377190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mbria"/>
              <a:buNone/>
            </a:pPr>
            <a:r>
              <a:rPr b="1" lang="pt-BR" sz="14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1"/>
          <p:cNvSpPr/>
          <p:nvPr/>
        </p:nvSpPr>
        <p:spPr>
          <a:xfrm>
            <a:off x="5880563" y="1645920"/>
            <a:ext cx="425196" cy="425196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etapa3.png" id="268" name="Google Shape;268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95367" y="1760723"/>
            <a:ext cx="195590" cy="19559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1"/>
          <p:cNvSpPr/>
          <p:nvPr/>
        </p:nvSpPr>
        <p:spPr>
          <a:xfrm>
            <a:off x="4935360" y="2212023"/>
            <a:ext cx="1438980" cy="582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b="1" lang="pt-BR" sz="12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Análise e Priorização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1"/>
          <p:cNvSpPr/>
          <p:nvPr/>
        </p:nvSpPr>
        <p:spPr>
          <a:xfrm>
            <a:off x="4935360" y="2811780"/>
            <a:ext cx="1438980" cy="11658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Os </a:t>
            </a:r>
            <a:r>
              <a:rPr b="1"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riscos são classificados pela Matriz GUT, priorizando os que superam 80 pontos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— fora do apetite a risco.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arrow_navy.png" id="271" name="Google Shape;27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34943" y="2709228"/>
            <a:ext cx="205740" cy="20574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1"/>
          <p:cNvSpPr/>
          <p:nvPr/>
        </p:nvSpPr>
        <p:spPr>
          <a:xfrm>
            <a:off x="6909263" y="1474470"/>
            <a:ext cx="1823028" cy="2640330"/>
          </a:xfrm>
          <a:prstGeom prst="roundRect">
            <a:avLst>
              <a:gd fmla="val 3009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1"/>
          <p:cNvSpPr/>
          <p:nvPr/>
        </p:nvSpPr>
        <p:spPr>
          <a:xfrm>
            <a:off x="7101287" y="1666494"/>
            <a:ext cx="377190" cy="377190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1"/>
          <p:cNvSpPr/>
          <p:nvPr/>
        </p:nvSpPr>
        <p:spPr>
          <a:xfrm>
            <a:off x="7101287" y="1666494"/>
            <a:ext cx="377190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mbria"/>
              <a:buNone/>
            </a:pPr>
            <a:r>
              <a:rPr b="1" lang="pt-BR" sz="14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1"/>
          <p:cNvSpPr/>
          <p:nvPr/>
        </p:nvSpPr>
        <p:spPr>
          <a:xfrm>
            <a:off x="8046491" y="1645920"/>
            <a:ext cx="425196" cy="425196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etapa4.png" id="276" name="Google Shape;276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61295" y="1760723"/>
            <a:ext cx="195590" cy="19559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1"/>
          <p:cNvSpPr/>
          <p:nvPr/>
        </p:nvSpPr>
        <p:spPr>
          <a:xfrm>
            <a:off x="7101287" y="2212023"/>
            <a:ext cx="1438980" cy="582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b="1" lang="pt-BR" sz="12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Monitoramento e Comunicação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1"/>
          <p:cNvSpPr/>
          <p:nvPr/>
        </p:nvSpPr>
        <p:spPr>
          <a:xfrm>
            <a:off x="7101287" y="2811780"/>
            <a:ext cx="1438980" cy="11658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b="1"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DIRC monitora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continuamente; o </a:t>
            </a:r>
            <a:r>
              <a:rPr b="1"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CGIRC delibera sobre tratamento e aperfeiçoamento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dos controles.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1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21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8FB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2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02 — ESTRATÉGIAS DE TRATAMENTO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22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b="1" lang="pt-BR" sz="24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Quatro formas de  “tratar” um Risco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2"/>
          <p:cNvSpPr/>
          <p:nvPr/>
        </p:nvSpPr>
        <p:spPr>
          <a:xfrm>
            <a:off x="411480" y="1268730"/>
            <a:ext cx="4057536" cy="1560195"/>
          </a:xfrm>
          <a:prstGeom prst="roundRect">
            <a:avLst>
              <a:gd fmla="val 3516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2"/>
          <p:cNvSpPr/>
          <p:nvPr/>
        </p:nvSpPr>
        <p:spPr>
          <a:xfrm>
            <a:off x="630936" y="1757363"/>
            <a:ext cx="582930" cy="582930"/>
          </a:xfrm>
          <a:prstGeom prst="ellipse">
            <a:avLst/>
          </a:prstGeom>
          <a:solidFill>
            <a:srgbClr val="5DA27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mitigar.png" id="290" name="Google Shape;29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327" y="1914754"/>
            <a:ext cx="268148" cy="268147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2"/>
          <p:cNvSpPr/>
          <p:nvPr/>
        </p:nvSpPr>
        <p:spPr>
          <a:xfrm>
            <a:off x="1337310" y="1460754"/>
            <a:ext cx="292596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Mitigar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2"/>
          <p:cNvSpPr/>
          <p:nvPr/>
        </p:nvSpPr>
        <p:spPr>
          <a:xfrm>
            <a:off x="1337310" y="1612138"/>
            <a:ext cx="2925966" cy="942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b="1"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Reduzir a probabilidade de ocorrência ou os impactos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por meio de controles internos, padronização, capacitação e modernização tecnológica. Estratégia predominante na Administração Pública.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2"/>
          <p:cNvSpPr/>
          <p:nvPr/>
        </p:nvSpPr>
        <p:spPr>
          <a:xfrm>
            <a:off x="4674756" y="1268730"/>
            <a:ext cx="4057536" cy="1560195"/>
          </a:xfrm>
          <a:prstGeom prst="roundRect">
            <a:avLst>
              <a:gd fmla="val 3516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22"/>
          <p:cNvSpPr/>
          <p:nvPr/>
        </p:nvSpPr>
        <p:spPr>
          <a:xfrm>
            <a:off x="4894212" y="1757363"/>
            <a:ext cx="582930" cy="58293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evitar.png" id="295" name="Google Shape;29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51602" y="1914754"/>
            <a:ext cx="268147" cy="268147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2"/>
          <p:cNvSpPr/>
          <p:nvPr/>
        </p:nvSpPr>
        <p:spPr>
          <a:xfrm>
            <a:off x="5600586" y="1460754"/>
            <a:ext cx="292596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Evitar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2"/>
          <p:cNvSpPr/>
          <p:nvPr/>
        </p:nvSpPr>
        <p:spPr>
          <a:xfrm>
            <a:off x="5587098" y="1668209"/>
            <a:ext cx="2925966" cy="942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b="1"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Eliminar a atividade ou condição que origina o risco quando os impactos são inaceitáveis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. Aplicada a riscos de integridade, descumprimento legal, segurança e LGPD — pressupõe deliberação do CGIRC.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2"/>
          <p:cNvSpPr/>
          <p:nvPr/>
        </p:nvSpPr>
        <p:spPr>
          <a:xfrm>
            <a:off x="411480" y="3034665"/>
            <a:ext cx="4057536" cy="1560195"/>
          </a:xfrm>
          <a:prstGeom prst="roundRect">
            <a:avLst>
              <a:gd fmla="val 3516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22"/>
          <p:cNvSpPr/>
          <p:nvPr/>
        </p:nvSpPr>
        <p:spPr>
          <a:xfrm>
            <a:off x="630936" y="3523298"/>
            <a:ext cx="582930" cy="582930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compartilhar.png" id="300" name="Google Shape;300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8327" y="3680689"/>
            <a:ext cx="268148" cy="268147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2"/>
          <p:cNvSpPr/>
          <p:nvPr/>
        </p:nvSpPr>
        <p:spPr>
          <a:xfrm>
            <a:off x="1337310" y="3226689"/>
            <a:ext cx="292596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Compartilhar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2"/>
          <p:cNvSpPr/>
          <p:nvPr/>
        </p:nvSpPr>
        <p:spPr>
          <a:xfrm>
            <a:off x="1337310" y="3403282"/>
            <a:ext cx="2925966" cy="942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b="1"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Transferir ou distribuir parcialmente os efeitos do risco a terceiros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— contratos, seguros, convênios ou infraestrutura compartilhada — mantendo a responsabilidade final da UFSCar.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2"/>
          <p:cNvSpPr/>
          <p:nvPr/>
        </p:nvSpPr>
        <p:spPr>
          <a:xfrm>
            <a:off x="4674756" y="3034665"/>
            <a:ext cx="4057536" cy="1560195"/>
          </a:xfrm>
          <a:prstGeom prst="roundRect">
            <a:avLst>
              <a:gd fmla="val 3516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2"/>
          <p:cNvSpPr/>
          <p:nvPr/>
        </p:nvSpPr>
        <p:spPr>
          <a:xfrm>
            <a:off x="4894212" y="3523298"/>
            <a:ext cx="582930" cy="582930"/>
          </a:xfrm>
          <a:prstGeom prst="ellipse">
            <a:avLst/>
          </a:prstGeom>
          <a:solidFill>
            <a:srgbClr val="5D7290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aceitar.png" id="305" name="Google Shape;305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51602" y="3680689"/>
            <a:ext cx="268147" cy="268147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22"/>
          <p:cNvSpPr/>
          <p:nvPr/>
        </p:nvSpPr>
        <p:spPr>
          <a:xfrm>
            <a:off x="5600586" y="3226689"/>
            <a:ext cx="292596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b="1" lang="pt-BR" sz="15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Aceitar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22"/>
          <p:cNvSpPr/>
          <p:nvPr/>
        </p:nvSpPr>
        <p:spPr>
          <a:xfrm>
            <a:off x="5600586" y="3384423"/>
            <a:ext cx="2925966" cy="942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b="1"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Reconhecer formalmente o risco e mantê-lo sob monitoramento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, sem ação adicional, quando o custo do tratamento supera o benefício ou há restrições legais/orçamentárias.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2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2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8FB"/>
        </a:solidFill>
      </p:bgPr>
    </p:bg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3"/>
          <p:cNvSpPr/>
          <p:nvPr/>
        </p:nvSpPr>
        <p:spPr>
          <a:xfrm>
            <a:off x="4008044" y="3117850"/>
            <a:ext cx="4862906" cy="804926"/>
          </a:xfrm>
          <a:prstGeom prst="roundRect">
            <a:avLst>
              <a:gd fmla="val 16667" name="adj"/>
            </a:avLst>
          </a:prstGeom>
          <a:solidFill>
            <a:srgbClr val="DDEAF6"/>
          </a:solidFill>
          <a:ln cap="flat" cmpd="sng" w="12700">
            <a:solidFill>
              <a:schemeClr val="accent6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23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b="1" lang="pt-BR" sz="900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03 — PANORAMA DO MAPEAMENTO 2026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23"/>
          <p:cNvSpPr/>
          <p:nvPr/>
        </p:nvSpPr>
        <p:spPr>
          <a:xfrm>
            <a:off x="1211580" y="5318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mbria"/>
              <a:buNone/>
            </a:pPr>
            <a:r>
              <a:rPr b="1" lang="pt-BR" sz="2400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867 </a:t>
            </a:r>
            <a:r>
              <a:rPr b="1" lang="pt-BR" sz="24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Riscos Mapeados em </a:t>
            </a:r>
            <a:r>
              <a:rPr b="1" lang="pt-BR" sz="2400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32</a:t>
            </a:r>
            <a:r>
              <a:rPr b="1" lang="pt-BR" sz="24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 Macrounidades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3"/>
          <p:cNvSpPr/>
          <p:nvPr/>
        </p:nvSpPr>
        <p:spPr>
          <a:xfrm>
            <a:off x="411480" y="1220724"/>
            <a:ext cx="2636444" cy="925830"/>
          </a:xfrm>
          <a:prstGeom prst="roundRect">
            <a:avLst>
              <a:gd fmla="val 5926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23"/>
          <p:cNvSpPr/>
          <p:nvPr/>
        </p:nvSpPr>
        <p:spPr>
          <a:xfrm>
            <a:off x="603504" y="1453896"/>
            <a:ext cx="452628" cy="452628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building_white.png" id="320" name="Google Shape;32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6374" y="1556766"/>
            <a:ext cx="246888" cy="246888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3"/>
          <p:cNvSpPr/>
          <p:nvPr/>
        </p:nvSpPr>
        <p:spPr>
          <a:xfrm>
            <a:off x="1165860" y="1323594"/>
            <a:ext cx="1744904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b="1" lang="pt-BR" sz="24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32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3"/>
          <p:cNvSpPr/>
          <p:nvPr/>
        </p:nvSpPr>
        <p:spPr>
          <a:xfrm>
            <a:off x="603504" y="1872234"/>
            <a:ext cx="225239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Macrounidades administrativas mapeadas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23"/>
          <p:cNvSpPr/>
          <p:nvPr/>
        </p:nvSpPr>
        <p:spPr>
          <a:xfrm>
            <a:off x="3253664" y="1220724"/>
            <a:ext cx="2636444" cy="925830"/>
          </a:xfrm>
          <a:prstGeom prst="roundRect">
            <a:avLst>
              <a:gd fmla="val 5926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23"/>
          <p:cNvSpPr/>
          <p:nvPr/>
        </p:nvSpPr>
        <p:spPr>
          <a:xfrm>
            <a:off x="3445688" y="1453896"/>
            <a:ext cx="452628" cy="452628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meta.png" id="325" name="Google Shape;32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48557" y="1556766"/>
            <a:ext cx="246888" cy="246888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23"/>
          <p:cNvSpPr/>
          <p:nvPr/>
        </p:nvSpPr>
        <p:spPr>
          <a:xfrm>
            <a:off x="4008044" y="1323594"/>
            <a:ext cx="1744904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b="1" lang="pt-BR" sz="24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100%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23"/>
          <p:cNvSpPr/>
          <p:nvPr/>
        </p:nvSpPr>
        <p:spPr>
          <a:xfrm>
            <a:off x="3445688" y="1872234"/>
            <a:ext cx="225239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Taxa de participação (32 de 32 UORGs)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3"/>
          <p:cNvSpPr/>
          <p:nvPr/>
        </p:nvSpPr>
        <p:spPr>
          <a:xfrm>
            <a:off x="6095848" y="1220724"/>
            <a:ext cx="2636444" cy="925830"/>
          </a:xfrm>
          <a:prstGeom prst="roundRect">
            <a:avLst>
              <a:gd fmla="val 5926" name="adj"/>
            </a:avLst>
          </a:prstGeom>
          <a:solidFill>
            <a:srgbClr val="FFFFFF"/>
          </a:solidFill>
          <a:ln cap="flat" cmpd="sng" w="12700">
            <a:solidFill>
              <a:srgbClr val="E3E8F0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3"/>
          <p:cNvSpPr/>
          <p:nvPr/>
        </p:nvSpPr>
        <p:spPr>
          <a:xfrm>
            <a:off x="6287872" y="1453896"/>
            <a:ext cx="452628" cy="452628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isco_pptx/icons/icon_list_white.png" id="330" name="Google Shape;330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90742" y="1556766"/>
            <a:ext cx="246888" cy="246888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3"/>
          <p:cNvSpPr/>
          <p:nvPr/>
        </p:nvSpPr>
        <p:spPr>
          <a:xfrm>
            <a:off x="6850228" y="1323594"/>
            <a:ext cx="1744904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b="1" lang="pt-BR" sz="2400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867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3"/>
          <p:cNvSpPr/>
          <p:nvPr/>
        </p:nvSpPr>
        <p:spPr>
          <a:xfrm>
            <a:off x="6287872" y="1872234"/>
            <a:ext cx="225239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Riscos mapeados no ciclo de 2026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3" name="Google Shape;333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11480" y="2297430"/>
            <a:ext cx="3497580" cy="24003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3"/>
          <p:cNvSpPr/>
          <p:nvPr/>
        </p:nvSpPr>
        <p:spPr>
          <a:xfrm>
            <a:off x="4149090" y="2441448"/>
            <a:ext cx="178308" cy="178308"/>
          </a:xfrm>
          <a:prstGeom prst="roundRect">
            <a:avLst>
              <a:gd fmla="val 15385" name="adj"/>
            </a:avLst>
          </a:prstGeom>
          <a:solidFill>
            <a:srgbClr val="5DA27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3"/>
          <p:cNvSpPr/>
          <p:nvPr/>
        </p:nvSpPr>
        <p:spPr>
          <a:xfrm>
            <a:off x="4437126" y="2400300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b="1" lang="pt-BR" sz="10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Baixo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3"/>
          <p:cNvSpPr/>
          <p:nvPr/>
        </p:nvSpPr>
        <p:spPr>
          <a:xfrm>
            <a:off x="5795010" y="2400300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254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23"/>
          <p:cNvSpPr/>
          <p:nvPr/>
        </p:nvSpPr>
        <p:spPr>
          <a:xfrm>
            <a:off x="7943621" y="2400300"/>
            <a:ext cx="78867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DA271"/>
              </a:buClr>
              <a:buSzPts val="1000"/>
              <a:buFont typeface="Calibri"/>
              <a:buNone/>
            </a:pPr>
            <a:r>
              <a:rPr b="1" lang="pt-BR" sz="1000">
                <a:solidFill>
                  <a:srgbClr val="5DA271"/>
                </a:solidFill>
                <a:latin typeface="Calibri"/>
                <a:ea typeface="Calibri"/>
                <a:cs typeface="Calibri"/>
                <a:sym typeface="Calibri"/>
              </a:rPr>
              <a:t>29,3%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3"/>
          <p:cNvSpPr/>
          <p:nvPr/>
        </p:nvSpPr>
        <p:spPr>
          <a:xfrm>
            <a:off x="4149090" y="2839212"/>
            <a:ext cx="178308" cy="178308"/>
          </a:xfrm>
          <a:prstGeom prst="roundRect">
            <a:avLst>
              <a:gd fmla="val 15385" name="adj"/>
            </a:avLst>
          </a:prstGeom>
          <a:solidFill>
            <a:srgbClr val="E8B654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23"/>
          <p:cNvSpPr/>
          <p:nvPr/>
        </p:nvSpPr>
        <p:spPr>
          <a:xfrm>
            <a:off x="4437126" y="2798064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b="1" lang="pt-BR" sz="10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Médio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23"/>
          <p:cNvSpPr/>
          <p:nvPr/>
        </p:nvSpPr>
        <p:spPr>
          <a:xfrm>
            <a:off x="5795010" y="2798064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417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23"/>
          <p:cNvSpPr/>
          <p:nvPr/>
        </p:nvSpPr>
        <p:spPr>
          <a:xfrm>
            <a:off x="7943621" y="2798064"/>
            <a:ext cx="78867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8B654"/>
              </a:buClr>
              <a:buSzPts val="1000"/>
              <a:buFont typeface="Calibri"/>
              <a:buNone/>
            </a:pPr>
            <a:r>
              <a:rPr b="1" lang="pt-BR" sz="1000">
                <a:solidFill>
                  <a:srgbClr val="E8B654"/>
                </a:solidFill>
                <a:latin typeface="Calibri"/>
                <a:ea typeface="Calibri"/>
                <a:cs typeface="Calibri"/>
                <a:sym typeface="Calibri"/>
              </a:rPr>
              <a:t>48,1%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23"/>
          <p:cNvSpPr/>
          <p:nvPr/>
        </p:nvSpPr>
        <p:spPr>
          <a:xfrm>
            <a:off x="4149090" y="3236976"/>
            <a:ext cx="178308" cy="178308"/>
          </a:xfrm>
          <a:prstGeom prst="roundRect">
            <a:avLst>
              <a:gd fmla="val 15385" name="adj"/>
            </a:avLst>
          </a:prstGeom>
          <a:solidFill>
            <a:srgbClr val="E2784F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23"/>
          <p:cNvSpPr/>
          <p:nvPr/>
        </p:nvSpPr>
        <p:spPr>
          <a:xfrm>
            <a:off x="4437126" y="3195828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b="1" lang="pt-BR" sz="10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Alto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3"/>
          <p:cNvSpPr/>
          <p:nvPr/>
        </p:nvSpPr>
        <p:spPr>
          <a:xfrm>
            <a:off x="5862676" y="3169920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65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23"/>
          <p:cNvSpPr/>
          <p:nvPr/>
        </p:nvSpPr>
        <p:spPr>
          <a:xfrm>
            <a:off x="7943621" y="3195828"/>
            <a:ext cx="78867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2784F"/>
              </a:buClr>
              <a:buSzPts val="1000"/>
              <a:buFont typeface="Calibri"/>
              <a:buNone/>
            </a:pPr>
            <a:r>
              <a:rPr b="1" lang="pt-BR" sz="1000">
                <a:solidFill>
                  <a:srgbClr val="E2784F"/>
                </a:solidFill>
                <a:latin typeface="Calibri"/>
                <a:ea typeface="Calibri"/>
                <a:cs typeface="Calibri"/>
                <a:sym typeface="Calibri"/>
              </a:rPr>
              <a:t>7,5%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23"/>
          <p:cNvSpPr/>
          <p:nvPr/>
        </p:nvSpPr>
        <p:spPr>
          <a:xfrm>
            <a:off x="4149090" y="3634740"/>
            <a:ext cx="178308" cy="178308"/>
          </a:xfrm>
          <a:prstGeom prst="roundRect">
            <a:avLst>
              <a:gd fmla="val 15385" name="adj"/>
            </a:avLst>
          </a:prstGeom>
          <a:solidFill>
            <a:srgbClr val="C0392B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23"/>
          <p:cNvSpPr/>
          <p:nvPr/>
        </p:nvSpPr>
        <p:spPr>
          <a:xfrm>
            <a:off x="4437126" y="3593592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b="1" lang="pt-BR" sz="10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Extremo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3"/>
          <p:cNvSpPr/>
          <p:nvPr/>
        </p:nvSpPr>
        <p:spPr>
          <a:xfrm>
            <a:off x="5795010" y="3593592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131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3"/>
          <p:cNvSpPr/>
          <p:nvPr/>
        </p:nvSpPr>
        <p:spPr>
          <a:xfrm>
            <a:off x="7943621" y="3593592"/>
            <a:ext cx="78867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0392B"/>
              </a:buClr>
              <a:buSzPts val="1000"/>
              <a:buFont typeface="Calibri"/>
              <a:buNone/>
            </a:pPr>
            <a:r>
              <a:rPr b="1" lang="pt-BR" sz="1000">
                <a:solidFill>
                  <a:srgbClr val="C0392B"/>
                </a:solidFill>
                <a:latin typeface="Calibri"/>
                <a:ea typeface="Calibri"/>
                <a:cs typeface="Calibri"/>
                <a:sym typeface="Calibri"/>
              </a:rPr>
              <a:t>15,1%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3"/>
          <p:cNvSpPr/>
          <p:nvPr/>
        </p:nvSpPr>
        <p:spPr>
          <a:xfrm>
            <a:off x="4149090" y="4080510"/>
            <a:ext cx="4583201" cy="630936"/>
          </a:xfrm>
          <a:prstGeom prst="roundRect">
            <a:avLst>
              <a:gd fmla="val 8696" name="adj"/>
            </a:avLst>
          </a:prstGeom>
          <a:solidFill>
            <a:srgbClr val="C0392B"/>
          </a:solidFill>
          <a:ln>
            <a:noFill/>
          </a:ln>
          <a:effectLst>
            <a:outerShdw blurRad="88900" rotWithShape="0" algn="bl" dir="5400000" dist="25400">
              <a:srgbClr val="1B2A4A">
                <a:alpha val="12156"/>
              </a:srgbClr>
            </a:outerShdw>
          </a:effectLst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23"/>
          <p:cNvSpPr/>
          <p:nvPr/>
        </p:nvSpPr>
        <p:spPr>
          <a:xfrm>
            <a:off x="4341114" y="4080510"/>
            <a:ext cx="4199153" cy="6309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Calibri"/>
              <a:buNone/>
            </a:pPr>
            <a:r>
              <a:rPr b="1" lang="pt-BR" sz="1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196 riscos (22,6%) </a:t>
            </a:r>
            <a:r>
              <a:rPr b="1" lang="pt-BR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classificados como Altos/Extremos exigem tratamento prioritário e comunicação formal ao CGIRC.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23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23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